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notesMasterIdLst>
    <p:notesMasterId r:id="rId29"/>
  </p:notesMasterIdLst>
  <p:sldIdLst>
    <p:sldId id="257" r:id="rId2"/>
    <p:sldId id="333" r:id="rId3"/>
    <p:sldId id="268"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4" r:id="rId26"/>
    <p:sldId id="335" r:id="rId27"/>
    <p:sldId id="311" r:id="rId28"/>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0D9C8E-6AA6-4E60-9EA8-2480EEA29F5D}" type="datetimeFigureOut">
              <a:rPr lang="pt-BR" smtClean="0"/>
              <a:t>15/08/2025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679AAA-E360-4BDD-9D75-533E6AFD5C9C}" type="slidenum">
              <a:rPr lang="pt-BR" smtClean="0"/>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97F6EC0-EF9F-B080-853F-2474FF4A170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2DBBBE5-85D6-9C3B-458E-8DD5ACB782F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E8F8C85-9284-16A7-5F2A-939877D12DA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8491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152AEF6-77CA-978F-7491-F3C34E3B2DB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3E9C97E-E02A-B1E4-2652-D17C0D1FCD4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DD8E4C2-8EB5-7CF9-681E-5D793FB02CF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50382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C8723B5-E56E-512C-3039-5204A2A84A4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50DE919-4691-D958-1699-CE7D0390564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2FD8155-9C73-8F45-EC8F-824F004AD4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52842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B886659-C35A-4B3D-27EF-6941C4E00B3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2417E39-873A-AB56-BA4B-CFAE32F1A16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BADEE31-7FD7-E0F9-F9AB-62FCC39CE8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82732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AA83427-2F84-ACA9-06EB-8D2010B8BDE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AD2E194-1B98-55E9-679E-F9A9BAA4136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B73C978-0CE4-551F-46C8-1FA688C7BCE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392139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48DB320-D13D-6E86-849B-076C55F9C2C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8B27993-DE1B-9FC9-88DE-A6B3DD8281F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6D87A21-FB3A-ACA8-ABA4-AA86D1B2F9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8988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6572F5A-08FC-48A1-EF4C-011E4D9DA634}"/>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89DB689-EBA3-5A46-723D-F7A138FD72F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8638EE4-2A3F-E79A-34B5-585A06FD791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5836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270A6A4-8981-13CB-096B-32A704E7A62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A626F25-D265-3197-DC20-10977C01470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47B30DB-54E4-CA22-BE6F-9D7120B97A7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730215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4F0B371-2B9A-040F-8A21-13214AC4E39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4DD9C62-980A-86AD-5559-16EE51C6A54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82B380B-1AA8-1952-D4DB-6BA79BA7D4C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64835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D489503-F12F-EABC-41C1-24DE6A04487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AA363E9-D4DD-FF15-7327-2AAB2AB7B01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B2FA5F4-F4E4-1A40-FCB8-DC261E07FA9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72056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FE5E304-73FE-A819-75F6-3542EBEAFAD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DC2A29B-830E-D7F7-6B3E-BA9181C251C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7E91D02-A219-A3F1-BB68-0731022F1B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64033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CF05F8C-E5FB-877C-0407-560D7848376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6988D5F-2A67-5A40-2C1B-F33ADB3859F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BD073C-CD5F-8638-B240-F387236607D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10833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8ED08DF-071E-75C4-289B-14268720D32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9513CCD-165C-0025-E42A-029456E303C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4F00F4A-0A35-630F-BE90-B0CD54ACD82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31684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9F8ECD8-FE94-45ED-6500-D4A3C74306D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0FEEFC9-6D15-B11F-B422-2309FC8A17D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449DD0E-93EA-4E82-E42B-018793160BD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989556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96200A1-D9B0-9ED0-CCF6-75B5A732B07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DC52F83-A1EE-B4FA-FBBC-3CF6B5BF6E5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B1BDA6A-8F17-F503-0EA5-81099D19CD0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302291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46264B5-A7FC-49E9-70FE-49F4ED0DD04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2927F7B-D8FE-1ACE-7C99-7986E6AEA9A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DF142BB-30E5-2460-018B-A7EF01ADA86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470802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41CF0CC-C31E-C8D0-566B-567F13F0FCF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DF1B215-F21D-65C0-CDDA-083A1041BF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DE4298F-B943-DD4A-0165-CB7EF913A31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56114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5CA38D1-A709-AFA7-9C70-882D30C7C2B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E067CDD-49B6-5AD3-E107-10318A89482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73DA0F1-8B4F-0D4C-34BD-3756F1856D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59842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1A83D66-35CC-6097-B5A0-97FA9E23A11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F6CA2DC-8024-FE43-3C97-57815B9E830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ED2D950-CD0D-1926-904E-2B0D248D1AA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79805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F8FEEBD-FACB-0E93-4ED8-E46D60EE327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2364762-ECC9-9B23-F570-4A37E793B8D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065F7B5-996F-13DE-F84B-B85BE2FDA98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9670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C2F0764-2300-4329-02D8-115A950B376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6E5EB42-8501-1A3B-ECCC-01ABD46FD56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3B6B9DF-2861-9F9C-68F6-215378EE497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80065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E0B590F-15D7-CF5E-0A57-2E100A7A18F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DCBFE52-B290-986B-3510-8609A79EDA2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41B76BA-8616-2D31-A8B3-E1B6D7430E0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6705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CCA0873-83E9-4079-1930-D089FB1CE59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D3042E3-8675-E277-D24A-8899F08A85B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CC06DA2-B4A0-CB32-37DB-DFC003C9CC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31693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28A5576-0B77-326D-BC98-9C4B8507EA7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B57BA02-7058-B85B-C23E-D0DDD21625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DA9DCD8-9166-284F-1BF0-0C90195D5F0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4110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3D73AAB-899B-2DA6-DEF0-4881DC43264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F9F03DE-4C1D-6CB3-A3C8-E5DF5A213AD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1B3DC6A-AC8B-5D8E-0D4D-A1DED038B2C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9829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Texto Vertical 2"/>
          <p:cNvSpPr>
            <a:spLocks noGrp="1"/>
          </p:cNvSpPr>
          <p:nvPr>
            <p:ph type="body" orient="vert" idx="1" hasCustomPrompt="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hasCustomPrompt="1"/>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hasCustomPrompt="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Conteúdo 2"/>
          <p:cNvSpPr>
            <a:spLocks noGrp="1"/>
          </p:cNvSpPr>
          <p:nvPr>
            <p:ph idx="1" hasCustomPrompt="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p:cNvSpPr>
            <a:spLocks noGrp="1"/>
          </p:cNvSpPr>
          <p:nvPr>
            <p:ph type="dt" sz="half" idx="10"/>
          </p:nvPr>
        </p:nvSpPr>
        <p:spPr/>
        <p:txBody>
          <a:body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Conteúdo 2"/>
          <p:cNvSpPr>
            <a:spLocks noGrp="1"/>
          </p:cNvSpPr>
          <p:nvPr>
            <p:ph sz="half" idx="1" hasCustomPrompt="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hasCustomPrompt="1"/>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4A4041F-0DCB-47E0-A5C8-D7654A695BE9}" type="datetimeFigureOut">
              <a:rPr lang="pt-BR" smtClean="0"/>
              <a:t>15/08/2025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p:cNvSpPr>
            <a:spLocks noGrp="1"/>
          </p:cNvSpPr>
          <p:nvPr>
            <p:ph sz="half" idx="2" hasCustomPrompt="1"/>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p:cNvSpPr>
            <a:spLocks noGrp="1"/>
          </p:cNvSpPr>
          <p:nvPr>
            <p:ph sz="quarter" idx="4" hasCustomPrompt="1"/>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4A4041F-0DCB-47E0-A5C8-D7654A695BE9}" type="datetimeFigureOut">
              <a:rPr lang="pt-BR" smtClean="0"/>
              <a:t>15/08/2025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54A4041F-0DCB-47E0-A5C8-D7654A695BE9}" type="datetimeFigureOut">
              <a:rPr lang="pt-BR" smtClean="0"/>
              <a:t>15/08/2025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4A4041F-0DCB-47E0-A5C8-D7654A695BE9}" type="datetimeFigureOut">
              <a:rPr lang="pt-BR" smtClean="0"/>
              <a:t>15/08/2025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p:cNvSpPr>
            <a:spLocks noGrp="1"/>
          </p:cNvSpPr>
          <p:nvPr>
            <p:ph type="dt" sz="half" idx="10"/>
          </p:nvPr>
        </p:nvSpPr>
        <p:spPr/>
        <p:txBody>
          <a:bodyPr/>
          <a:lstStyle/>
          <a:p>
            <a:fld id="{54A4041F-0DCB-47E0-A5C8-D7654A695BE9}" type="datetimeFigureOut">
              <a:rPr lang="pt-BR" smtClean="0"/>
              <a:t>15/08/2025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p:cNvSpPr>
            <a:spLocks noGrp="1"/>
          </p:cNvSpPr>
          <p:nvPr>
            <p:ph type="dt" sz="half" idx="10"/>
          </p:nvPr>
        </p:nvSpPr>
        <p:spPr/>
        <p:txBody>
          <a:bodyPr/>
          <a:lstStyle/>
          <a:p>
            <a:fld id="{54A4041F-0DCB-47E0-A5C8-D7654A695BE9}" type="datetimeFigureOut">
              <a:rPr lang="pt-BR" smtClean="0"/>
              <a:t>15/08/2025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BD19A3B-2D9A-4D67-ADF1-F3C725CD3E35}"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4041F-0DCB-47E0-A5C8-D7654A695BE9}" type="datetimeFigureOut">
              <a:rPr lang="pt-BR" smtClean="0"/>
              <a:t>15/08/2025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19A3B-2D9A-4D67-ADF1-F3C725CD3E35}"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unyflex.com.br/professores/cursos/1935"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www1.tce.pr.gov.br/conteudo/relatorio-impedidos-de-licitar/249306"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1.tce.pr.gov.br/conteudo/acordao-2236-2022-do-tribunal-pleno/343696/area/10"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viajuris.tce.pr.gov.br/Pesquisa/DetalhesAcordao?idAto=27304" TargetMode="External"/><Relationship Id="rId5" Type="http://schemas.openxmlformats.org/officeDocument/2006/relationships/hyperlink" Target="https://www.planalto.gov.br/ccivil_03/constituicao/Emendas/Emc/emc34.htm#art1" TargetMode="External"/><Relationship Id="rId4" Type="http://schemas.openxmlformats.org/officeDocument/2006/relationships/hyperlink" Target="https://www.planalto.gov.br/ccivil_03/constituicao/Emendas/Emc/emc19.htm#art3"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s://www1.tce.pr.gov.br/conteudo/acordao-100-2022-do-tribunal-pleno/340173/area/10" TargetMode="External"/><Relationship Id="rId4" Type="http://schemas.openxmlformats.org/officeDocument/2006/relationships/hyperlink" Target="https://www1.tce.pr.gov.br/conteudo/24-gratificacoes-adicionais-e-correlatos/308596/area/249"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www.google.com/search?rlz=1C1CHBD_enBR1153BR1154&amp;cs=0&amp;sca_esv=026ca5c1e8389fd9&amp;sxsrf=AE3TifNrWXWGRXHdNo694siuzfyIh-wQuA%3A1755285269568&amp;q=S%C3%BAmula+Vinculante+n%C2%BA+13+do+STF&amp;sa=X&amp;ved=2ahUKEwiK98KXw42PAxXQqpUCHViRMWEQxccNegQIBBAB&amp;mstk=AUtExfDfqRfzUnZLOp2WkW2G2CIOsdQ4ox-Xq-Pjl5uTJEsAp5tpGgbv-uIEHn-Z7FUc_qx3iyiTuz9ePm6Sc_g0LEKS0KBC82QgI007sCa_1NUXnfzSDKSkADODPDSS-Fwp7p4UlMUyDkHYCq2PmHquHVsdjNkLEYHxNsBHZANfC9CaUpM&amp;csui=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stretch>
            <a:fillRect/>
          </a:stretch>
        </p:blipFill>
        <p:spPr>
          <a:xfrm>
            <a:off x="0" y="0"/>
            <a:ext cx="12192000" cy="6858000"/>
          </a:xfrm>
          <a:prstGeom prst="rect">
            <a:avLst/>
          </a:prstGeom>
          <a:noFill/>
          <a:ln>
            <a:noFill/>
          </a:ln>
        </p:spPr>
      </p:pic>
      <p:sp>
        <p:nvSpPr>
          <p:cNvPr id="55" name="Google Shape;55;p13"/>
          <p:cNvSpPr txBox="1"/>
          <p:nvPr/>
        </p:nvSpPr>
        <p:spPr>
          <a:xfrm>
            <a:off x="1164174" y="609284"/>
            <a:ext cx="9302925" cy="4924385"/>
          </a:xfrm>
          <a:prstGeom prst="rect">
            <a:avLst/>
          </a:prstGeom>
          <a:noFill/>
          <a:ln>
            <a:noFill/>
          </a:ln>
        </p:spPr>
        <p:txBody>
          <a:bodyPr spcFirstLastPara="1" wrap="square" lIns="121900" tIns="121900" rIns="121900" bIns="121900" anchor="t" anchorCtr="0">
            <a:spAutoFit/>
          </a:bodyPr>
          <a:lstStyle/>
          <a:p>
            <a:r>
              <a:rPr lang="pt-BR" sz="4400" b="1" u="sng" dirty="0">
                <a:solidFill>
                  <a:schemeClr val="bg1"/>
                </a:solidFill>
                <a:latin typeface="Arial" panose="020B0604020202020204" pitchFamily="34" charset="0"/>
                <a:cs typeface="Arial" panose="020B0604020202020204" pitchFamily="34" charset="0"/>
                <a:hlinkClick r:id="rId4"/>
              </a:rPr>
              <a:t>CONTROLE INTERNO MUNICIPAL</a:t>
            </a:r>
            <a:endParaRPr lang="pt-BR" sz="4400" b="1" u="sng" dirty="0">
              <a:solidFill>
                <a:schemeClr val="bg1"/>
              </a:solidFill>
              <a:latin typeface="Arial" panose="020B0604020202020204" pitchFamily="34" charset="0"/>
              <a:cs typeface="Arial" panose="020B0604020202020204" pitchFamily="34" charset="0"/>
            </a:endParaRPr>
          </a:p>
          <a:p>
            <a:endParaRPr lang="pt-BR" sz="4000" b="1" u="sng" dirty="0">
              <a:solidFill>
                <a:srgbClr val="0563C1"/>
              </a:solidFill>
              <a:latin typeface="Arial" panose="020B0604020202020204" pitchFamily="34" charset="0"/>
              <a:cs typeface="Arial" panose="020B0604020202020204" pitchFamily="34" charset="0"/>
            </a:endParaRPr>
          </a:p>
          <a:p>
            <a:pPr algn="ctr"/>
            <a:r>
              <a:rPr lang="pt-BR" sz="4000" b="1" dirty="0">
                <a:solidFill>
                  <a:schemeClr val="bg1"/>
                </a:solidFill>
                <a:latin typeface="Arial" panose="020B0604020202020204" pitchFamily="34" charset="0"/>
                <a:cs typeface="Arial" panose="020B0604020202020204" pitchFamily="34" charset="0"/>
              </a:rPr>
              <a:t>Módulo 5</a:t>
            </a:r>
          </a:p>
          <a:p>
            <a:pPr algn="ctr"/>
            <a:endParaRPr lang="pt-BR" sz="4000" b="1" dirty="0">
              <a:solidFill>
                <a:schemeClr val="accent2"/>
              </a:solidFill>
              <a:latin typeface="Arial" panose="020B0604020202020204" pitchFamily="34" charset="0"/>
              <a:cs typeface="Arial" panose="020B0604020202020204" pitchFamily="34" charset="0"/>
            </a:endParaRPr>
          </a:p>
          <a:p>
            <a:pPr algn="ctr"/>
            <a:r>
              <a:rPr lang="pt-BR" sz="4400" b="1" u="sng" dirty="0">
                <a:solidFill>
                  <a:schemeClr val="accent2"/>
                </a:solidFill>
                <a:latin typeface="Arial Black" panose="020B0A04020102020204" pitchFamily="34" charset="0"/>
                <a:cs typeface="Arial" panose="020B0604020202020204" pitchFamily="34" charset="0"/>
              </a:rPr>
              <a:t>Julgados do TCE de Interesse do Controle Interno</a:t>
            </a:r>
            <a:endParaRPr lang="pt-BR" sz="4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sz="5200" b="1" dirty="0">
              <a:solidFill>
                <a:srgbClr val="FF6C00"/>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6B84CE2-55CA-BACE-4ECA-A746AB7A89B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F7E0842-6DCD-8156-BD3D-6213D7D05218}"/>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BE377146-564F-1F84-8261-1947B2747E68}"/>
              </a:ext>
            </a:extLst>
          </p:cNvPr>
          <p:cNvSpPr txBox="1"/>
          <p:nvPr/>
        </p:nvSpPr>
        <p:spPr>
          <a:xfrm>
            <a:off x="307935" y="103695"/>
            <a:ext cx="11576116" cy="5970865"/>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Black" panose="020B0A04020102020204" pitchFamily="34" charset="0"/>
                <a:ea typeface="Montserrat"/>
                <a:cs typeface="Arial" panose="020B0604020202020204" pitchFamily="34" charset="0"/>
                <a:sym typeface="Montserrat"/>
              </a:rPr>
              <a:t>8. DESPESAS COM TRANSPORTE:</a:t>
            </a:r>
          </a:p>
          <a:p>
            <a:endParaRPr lang="pt-BR" sz="800" b="1"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sz="1600" b="1" dirty="0"/>
              <a:t>CONCEITO: </a:t>
            </a:r>
            <a:r>
              <a:rPr lang="pt-BR" sz="1600" dirty="0">
                <a:latin typeface="Arial" panose="020B0604020202020204" pitchFamily="34" charset="0"/>
                <a:cs typeface="Arial" panose="020B0604020202020204" pitchFamily="34" charset="0"/>
              </a:rPr>
              <a:t>Despesas com transportes referem-se aos custos associados à </a:t>
            </a:r>
            <a:r>
              <a:rPr lang="pt-BR" sz="1600" b="1" dirty="0">
                <a:latin typeface="Arial" panose="020B0604020202020204" pitchFamily="34" charset="0"/>
                <a:cs typeface="Arial" panose="020B0604020202020204" pitchFamily="34" charset="0"/>
              </a:rPr>
              <a:t>movimentação</a:t>
            </a:r>
            <a:r>
              <a:rPr lang="pt-BR" sz="1600" dirty="0">
                <a:latin typeface="Arial" panose="020B0604020202020204" pitchFamily="34" charset="0"/>
                <a:cs typeface="Arial" panose="020B0604020202020204" pitchFamily="34" charset="0"/>
              </a:rPr>
              <a:t> de </a:t>
            </a:r>
            <a:r>
              <a:rPr lang="pt-BR" sz="1600" u="sng" dirty="0">
                <a:latin typeface="Arial" panose="020B0604020202020204" pitchFamily="34" charset="0"/>
                <a:cs typeface="Arial" panose="020B0604020202020204" pitchFamily="34" charset="0"/>
              </a:rPr>
              <a:t>pessoas</a:t>
            </a:r>
            <a:r>
              <a:rPr lang="pt-BR" sz="1600" dirty="0">
                <a:latin typeface="Arial" panose="020B0604020202020204" pitchFamily="34" charset="0"/>
                <a:cs typeface="Arial" panose="020B0604020202020204" pitchFamily="34" charset="0"/>
              </a:rPr>
              <a:t>, </a:t>
            </a:r>
            <a:r>
              <a:rPr lang="pt-BR" sz="1600" u="sng" dirty="0">
                <a:latin typeface="Arial" panose="020B0604020202020204" pitchFamily="34" charset="0"/>
                <a:cs typeface="Arial" panose="020B0604020202020204" pitchFamily="34" charset="0"/>
              </a:rPr>
              <a:t>mercadorias</a:t>
            </a:r>
            <a:r>
              <a:rPr lang="pt-BR" sz="1600" dirty="0">
                <a:latin typeface="Arial" panose="020B0604020202020204" pitchFamily="34" charset="0"/>
                <a:cs typeface="Arial" panose="020B0604020202020204" pitchFamily="34" charset="0"/>
              </a:rPr>
              <a:t> ou </a:t>
            </a:r>
            <a:r>
              <a:rPr lang="pt-BR" sz="1600" u="sng" dirty="0">
                <a:latin typeface="Arial" panose="020B0604020202020204" pitchFamily="34" charset="0"/>
                <a:cs typeface="Arial" panose="020B0604020202020204" pitchFamily="34" charset="0"/>
              </a:rPr>
              <a:t>bens</a:t>
            </a:r>
            <a:r>
              <a:rPr lang="pt-BR" sz="1600" dirty="0">
                <a:latin typeface="Arial" panose="020B0604020202020204" pitchFamily="34" charset="0"/>
                <a:cs typeface="Arial" panose="020B0604020202020204" pitchFamily="34" charset="0"/>
              </a:rPr>
              <a:t>, desde um ponto de origem até um destino final. Esses custos podem incluir uma variedade de itens, como </a:t>
            </a:r>
            <a:r>
              <a:rPr lang="pt-BR" sz="1600" b="1" dirty="0">
                <a:latin typeface="Arial" panose="020B0604020202020204" pitchFamily="34" charset="0"/>
                <a:cs typeface="Arial" panose="020B0604020202020204" pitchFamily="34" charset="0"/>
              </a:rPr>
              <a:t>combustível</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pedágios</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tarifas de frete</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manutenção de veículos</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salários de motoristas</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seguro</a:t>
            </a:r>
            <a:r>
              <a:rPr lang="pt-BR" sz="1600" dirty="0">
                <a:latin typeface="Arial" panose="020B0604020202020204" pitchFamily="34" charset="0"/>
                <a:cs typeface="Arial" panose="020B0604020202020204" pitchFamily="34" charset="0"/>
              </a:rPr>
              <a:t>, e até mesmo despesas administrativas relacionadas ao transporte. </a:t>
            </a:r>
            <a:endParaRPr lang="pt-BR" sz="1600" b="1" u="sng" dirty="0">
              <a:solidFill>
                <a:schemeClr val="accent2"/>
              </a:solidFill>
              <a:latin typeface="Arial" panose="020B0604020202020204" pitchFamily="34" charset="0"/>
              <a:ea typeface="Montserrat"/>
              <a:cs typeface="Arial" panose="020B0604020202020204" pitchFamily="34" charset="0"/>
              <a:sym typeface="Montserrat"/>
            </a:endParaRPr>
          </a:p>
          <a:p>
            <a:endParaRPr lang="pt-BR" sz="800" b="1" dirty="0"/>
          </a:p>
          <a:p>
            <a:pPr algn="just"/>
            <a:r>
              <a:rPr lang="pt-BR" sz="1400" b="1" dirty="0"/>
              <a:t>a). Controle de Despesas com Transporte:</a:t>
            </a:r>
            <a:endParaRPr lang="pt-BR" sz="1400" dirty="0"/>
          </a:p>
          <a:p>
            <a:pPr algn="just"/>
            <a:r>
              <a:rPr lang="pt-BR" sz="1400" dirty="0"/>
              <a:t>O TCE-PR monitora e avalia as despesas com transporte realizadas por órgãos públicos e entidades </a:t>
            </a:r>
            <a:r>
              <a:rPr lang="pt-BR" sz="1400" b="1" dirty="0"/>
              <a:t>municipais</a:t>
            </a:r>
            <a:r>
              <a:rPr lang="pt-BR" sz="1400" dirty="0"/>
              <a:t> e </a:t>
            </a:r>
            <a:r>
              <a:rPr lang="pt-BR" sz="1400" b="1" dirty="0"/>
              <a:t>estaduais</a:t>
            </a:r>
            <a:r>
              <a:rPr lang="pt-BR" sz="1400" dirty="0"/>
              <a:t>, incluindo aquelas relacionadas ao transporte coletivo urbano e outras modalidades de transporte.</a:t>
            </a:r>
          </a:p>
          <a:p>
            <a:pPr algn="just"/>
            <a:r>
              <a:rPr lang="pt-BR" sz="1400" dirty="0"/>
              <a:t> </a:t>
            </a:r>
          </a:p>
          <a:p>
            <a:pPr algn="just"/>
            <a:r>
              <a:rPr lang="pt-BR" sz="1400" b="1" dirty="0"/>
              <a:t>b). Subsídios e Subvenções: </a:t>
            </a:r>
            <a:r>
              <a:rPr lang="pt-BR" sz="1400" dirty="0"/>
              <a:t>O tribunal analisa a legalidade da criação de subsídios ou subvenções fiscais para o custeio de serviços de transporte, verificando se foram observadas as normas legais e se os valores estão de acordo com a legislação.</a:t>
            </a:r>
          </a:p>
          <a:p>
            <a:pPr algn="just"/>
            <a:endParaRPr lang="pt-BR" sz="1400" dirty="0"/>
          </a:p>
          <a:p>
            <a:pPr algn="just"/>
            <a:r>
              <a:rPr lang="pt-BR" sz="1400" b="1" dirty="0"/>
              <a:t>c). Tomada de Contas Especial: </a:t>
            </a:r>
            <a:r>
              <a:rPr lang="pt-BR" sz="1400" dirty="0"/>
              <a:t>Em casos de suspeitas de irregularidades ou danos ao erário relacionados a despesas com transporte, o TCE-PR pode instaurar uma Tomada de Contas Especial.</a:t>
            </a:r>
          </a:p>
          <a:p>
            <a:pPr algn="just"/>
            <a:endParaRPr lang="pt-BR" sz="1400" dirty="0"/>
          </a:p>
          <a:p>
            <a:pPr algn="just"/>
            <a:r>
              <a:rPr lang="pt-BR" sz="1400" b="1" dirty="0"/>
              <a:t>d). Acompanhamento de Processos: </a:t>
            </a:r>
            <a:r>
              <a:rPr lang="pt-BR" sz="1400" dirty="0"/>
              <a:t>Cidadãos podem acompanhar processos no TCE-PR, incluindo aqueles relacionados a despesas com transporte, através do sistema "TCE </a:t>
            </a:r>
            <a:r>
              <a:rPr lang="pt-BR" sz="1400" dirty="0" err="1"/>
              <a:t>Push</a:t>
            </a:r>
            <a:r>
              <a:rPr lang="pt-BR" sz="1400" dirty="0"/>
              <a:t>". </a:t>
            </a:r>
          </a:p>
          <a:p>
            <a:pPr algn="just"/>
            <a:endParaRPr lang="pt-BR" sz="1400" dirty="0"/>
          </a:p>
          <a:p>
            <a:pPr algn="just"/>
            <a:r>
              <a:rPr lang="pt-BR" sz="1400" b="1" dirty="0"/>
              <a:t>e). Avaliação de Políticas Públicas: </a:t>
            </a:r>
            <a:r>
              <a:rPr lang="pt-BR" sz="1400" dirty="0"/>
              <a:t>O TCE-PR também avalia a atuação dos prefeitos na implementação de políticas públicas, incluindo aquelas relacionadas ao transporte, como parte de um sistema de avaliação de políticas públicas. </a:t>
            </a:r>
          </a:p>
          <a:p>
            <a:pPr algn="just"/>
            <a:endParaRPr lang="pt-BR" sz="800" dirty="0"/>
          </a:p>
          <a:p>
            <a:pPr algn="just"/>
            <a:r>
              <a:rPr lang="pt-BR" sz="1400" b="1" dirty="0"/>
              <a:t>f). Consórcios Intermunicipais: </a:t>
            </a:r>
            <a:r>
              <a:rPr lang="pt-BR" sz="1400" dirty="0"/>
              <a:t>O TCE-PR também fiscaliza consórcios intermunicipais, incluindo a prestação de contas de despesas com transporte realizadas por esses consórcios. </a:t>
            </a:r>
          </a:p>
        </p:txBody>
      </p:sp>
    </p:spTree>
    <p:extLst>
      <p:ext uri="{BB962C8B-B14F-4D97-AF65-F5344CB8AC3E}">
        <p14:creationId xmlns:p14="http://schemas.microsoft.com/office/powerpoint/2010/main" val="1210952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06FFFFF-8C5A-F4E4-C65F-DF6A98DC893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E009259-23FE-7925-8619-53035E257165}"/>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791C4FAE-9003-C741-A180-1D5AA5D3C6AE}"/>
              </a:ext>
            </a:extLst>
          </p:cNvPr>
          <p:cNvSpPr txBox="1"/>
          <p:nvPr/>
        </p:nvSpPr>
        <p:spPr>
          <a:xfrm>
            <a:off x="377072" y="208326"/>
            <a:ext cx="11576116" cy="10125849"/>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2400" b="1" u="sng" dirty="0">
              <a:solidFill>
                <a:schemeClr val="accent2"/>
              </a:solidFill>
              <a:latin typeface="Arial Black" panose="020B0A04020102020204" pitchFamily="34" charset="0"/>
              <a:cs typeface="Arial" panose="020B0604020202020204" pitchFamily="34" charset="0"/>
            </a:endParaRPr>
          </a:p>
          <a:p>
            <a:r>
              <a:rPr lang="pt-BR" sz="2400" b="1" dirty="0">
                <a:solidFill>
                  <a:schemeClr val="accent2"/>
                </a:solidFill>
                <a:latin typeface="Arial Black" panose="020B0A04020102020204" pitchFamily="34" charset="0"/>
                <a:ea typeface="Montserrat"/>
                <a:cs typeface="Arial" panose="020B0604020202020204" pitchFamily="34" charset="0"/>
                <a:sym typeface="Montserrat"/>
              </a:rPr>
              <a:t>8. DESPESAS COM TRANSPORTE:</a:t>
            </a:r>
          </a:p>
          <a:p>
            <a:endParaRPr lang="pt-BR" sz="800" b="1"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sz="1700" b="1" dirty="0"/>
              <a:t>NOTA:</a:t>
            </a:r>
            <a:r>
              <a:rPr lang="pt-BR" sz="1700" dirty="0"/>
              <a:t> Em resumo, o TCE-PR desempenha um papel crucial na fiscalização das despesas com transporte, garantindo a legalidade, economicidade e eficiência dos gastos públicos na área, além de buscar o ressarcimento de danos ao erário em casos de irregularidades. </a:t>
            </a:r>
          </a:p>
          <a:p>
            <a:pPr algn="just"/>
            <a:endParaRPr lang="pt-BR" sz="1700" b="1" u="sng" dirty="0">
              <a:solidFill>
                <a:schemeClr val="accent2"/>
              </a:solidFill>
              <a:ea typeface="Montserrat"/>
              <a:cs typeface="Arial" panose="020B0604020202020204" pitchFamily="34" charset="0"/>
              <a:sym typeface="Montserrat"/>
            </a:endParaRPr>
          </a:p>
          <a:p>
            <a:pPr algn="just"/>
            <a:r>
              <a:rPr lang="pt-BR" sz="1700" b="1" dirty="0"/>
              <a:t>ACÓRDÃO Nº 479/25 - Tribunal Pleno - </a:t>
            </a:r>
            <a:r>
              <a:rPr lang="pt-BR" sz="1700" dirty="0"/>
              <a:t>Representação decorrente de auditoria realizada pela Coordenadoria de Auditorias - CAUD acerca da gestão do sistema de transporte público coletivo (TPC) do Município de (XXX). </a:t>
            </a:r>
          </a:p>
          <a:p>
            <a:pPr algn="just"/>
            <a:endParaRPr lang="pt-BR" sz="1700" dirty="0"/>
          </a:p>
          <a:p>
            <a:pPr algn="just"/>
            <a:r>
              <a:rPr lang="pt-BR" sz="1700" b="1" dirty="0"/>
              <a:t>ACÓRDÃO Nº 127/20 - Segunda Câmara - </a:t>
            </a:r>
            <a:r>
              <a:rPr lang="pt-BR" sz="1700" dirty="0"/>
              <a:t>Transferência Voluntária Estadual. Transporte escolar. Despesas executadas em conformidade com o plano de trabalho e aplicação. Presunção de cumprimento do objetivo do convênio com a prestação de serviço de transporte escolar dos alunos da rede estadual pelo Município em 2012. Não comprovação do destino do saldo do convênio. Falhas formais relativas ao período de adaptação dos jurisdicionados ao SIT. Pela irregularidade das contas com a expedição de determinação para a devolução do saldo de convênio e aplicação de multa. Expedição de recomendações. </a:t>
            </a:r>
            <a:endParaRPr lang="pt-BR" sz="1700" b="1" u="sng" dirty="0">
              <a:solidFill>
                <a:schemeClr val="accent2"/>
              </a:solidFill>
              <a:ea typeface="Montserrat"/>
              <a:cs typeface="Arial" panose="020B0604020202020204" pitchFamily="34" charset="0"/>
              <a:sym typeface="Montserrat"/>
            </a:endParaRPr>
          </a:p>
          <a:p>
            <a:pPr algn="just"/>
            <a:endParaRPr lang="pt-BR" sz="17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sz="1700" b="1" dirty="0"/>
              <a:t>ACÓRDÃO Nº 3738/20 - Tribunal Pleno-Consulta. </a:t>
            </a:r>
            <a:r>
              <a:rPr lang="pt-BR" sz="1700" dirty="0"/>
              <a:t>Contrato de Concessão de Serviço Público de Transporte Coletivo. Questionamento acerca da recomposição do reequilíbrio econômico-financeiro e instituição de subsídios e ajuda de custeio no contexto da pandemia do Covid-19.</a:t>
            </a:r>
            <a:endParaRPr lang="pt-BR" sz="17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1431277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0A94A8B-BB0D-EDA7-608A-E42E7286172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D646B0A-48A6-F833-3DAA-BFBED37C66A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7AD4FB42-924F-612E-1F2B-48D9AB30B340}"/>
              </a:ext>
            </a:extLst>
          </p:cNvPr>
          <p:cNvSpPr txBox="1"/>
          <p:nvPr/>
        </p:nvSpPr>
        <p:spPr>
          <a:xfrm>
            <a:off x="307935" y="76352"/>
            <a:ext cx="11576116" cy="9602629"/>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endParaRPr lang="pt-BR" sz="800" b="1" u="sng" dirty="0">
              <a:solidFill>
                <a:schemeClr val="accent2"/>
              </a:solidFill>
              <a:latin typeface="Arial Black" panose="020B0A04020102020204" pitchFamily="34" charset="0"/>
              <a:cs typeface="Arial" panose="020B0604020202020204" pitchFamily="34" charset="0"/>
            </a:endParaRPr>
          </a:p>
          <a:p>
            <a:r>
              <a:rPr lang="pt-BR" sz="2000" b="1" dirty="0">
                <a:solidFill>
                  <a:schemeClr val="accent2"/>
                </a:solidFill>
                <a:ea typeface="Montserrat"/>
                <a:cs typeface="Arial" panose="020B0604020202020204" pitchFamily="34" charset="0"/>
                <a:sym typeface="Montserrat"/>
              </a:rPr>
              <a:t>9. AGENTES LICITADORES:</a:t>
            </a:r>
          </a:p>
          <a:p>
            <a:endParaRPr lang="pt-BR" sz="800" b="1" dirty="0">
              <a:solidFill>
                <a:schemeClr val="accent2"/>
              </a:solidFill>
              <a:ea typeface="Montserrat"/>
              <a:cs typeface="Arial" panose="020B0604020202020204" pitchFamily="34" charset="0"/>
              <a:sym typeface="Montserrat"/>
            </a:endParaRPr>
          </a:p>
          <a:p>
            <a:pPr algn="just"/>
            <a:r>
              <a:rPr lang="pt-BR" b="1" dirty="0">
                <a:solidFill>
                  <a:schemeClr val="tx1">
                    <a:lumMod val="95000"/>
                    <a:lumOff val="5000"/>
                  </a:schemeClr>
                </a:solidFill>
                <a:ea typeface="Montserrat"/>
                <a:cs typeface="Arial" panose="020B0604020202020204" pitchFamily="34" charset="0"/>
                <a:sym typeface="Montserrat"/>
              </a:rPr>
              <a:t>CONCEITO: </a:t>
            </a:r>
            <a:r>
              <a:rPr lang="pt-BR" dirty="0">
                <a:solidFill>
                  <a:schemeClr val="tx1">
                    <a:lumMod val="95000"/>
                    <a:lumOff val="5000"/>
                  </a:schemeClr>
                </a:solidFill>
                <a:ea typeface="Montserrat"/>
                <a:cs typeface="Arial" panose="020B0604020202020204" pitchFamily="34" charset="0"/>
                <a:sym typeface="Montserrat"/>
              </a:rPr>
              <a:t>E</a:t>
            </a:r>
            <a:r>
              <a:rPr lang="pt-BR" dirty="0"/>
              <a:t>m processos licitatórios, agentes licitadores são as </a:t>
            </a:r>
            <a:r>
              <a:rPr lang="pt-BR" b="1" dirty="0"/>
              <a:t>pessoas ou empresas </a:t>
            </a:r>
            <a:r>
              <a:rPr lang="pt-BR" dirty="0"/>
              <a:t>que participam da disputa para fornecer </a:t>
            </a:r>
            <a:r>
              <a:rPr lang="pt-BR" u="sng" dirty="0"/>
              <a:t>bens ou serviços </a:t>
            </a:r>
            <a:r>
              <a:rPr lang="pt-BR" dirty="0"/>
              <a:t>ao poder público. Eles são os interessados em firmar </a:t>
            </a:r>
            <a:r>
              <a:rPr lang="pt-BR" b="1" u="sng" dirty="0"/>
              <a:t>contratos</a:t>
            </a:r>
            <a:r>
              <a:rPr lang="pt-BR" dirty="0"/>
              <a:t> com a administração pública por meio de licitação. Também são chamados de </a:t>
            </a:r>
            <a:r>
              <a:rPr lang="pt-BR" b="1" dirty="0"/>
              <a:t>licitantes</a:t>
            </a:r>
            <a:r>
              <a:rPr lang="pt-BR" dirty="0"/>
              <a:t>. </a:t>
            </a:r>
          </a:p>
          <a:p>
            <a:pPr algn="just"/>
            <a:endParaRPr lang="pt-BR" dirty="0"/>
          </a:p>
          <a:p>
            <a:pPr marL="285750" indent="-285750" algn="just">
              <a:buFont typeface="Wingdings" panose="05000000000000000000" pitchFamily="2" charset="2"/>
              <a:buChar char="q"/>
            </a:pPr>
            <a:r>
              <a:rPr lang="pt-BR" dirty="0"/>
              <a:t>O objetivo principal do </a:t>
            </a:r>
            <a:r>
              <a:rPr lang="pt-BR" u="sng" dirty="0"/>
              <a:t>agente licitador </a:t>
            </a:r>
            <a:r>
              <a:rPr lang="pt-BR" dirty="0"/>
              <a:t>é </a:t>
            </a:r>
            <a:r>
              <a:rPr lang="pt-BR" b="1" dirty="0"/>
              <a:t>apresentar propostas </a:t>
            </a:r>
            <a:r>
              <a:rPr lang="pt-BR" dirty="0"/>
              <a:t>e </a:t>
            </a:r>
            <a:r>
              <a:rPr lang="pt-BR" b="1" dirty="0"/>
              <a:t>competir</a:t>
            </a:r>
            <a:r>
              <a:rPr lang="pt-BR" dirty="0"/>
              <a:t> com outros participantes para conquistar o </a:t>
            </a:r>
            <a:r>
              <a:rPr lang="pt-BR" b="1" u="sng" dirty="0"/>
              <a:t>CONTRATO</a:t>
            </a:r>
            <a:r>
              <a:rPr lang="pt-BR" dirty="0"/>
              <a:t> oferecido pela administração pública. </a:t>
            </a:r>
          </a:p>
          <a:p>
            <a:pPr algn="just"/>
            <a:endParaRPr lang="pt-BR" sz="800" b="1" dirty="0">
              <a:solidFill>
                <a:schemeClr val="tx1">
                  <a:lumMod val="95000"/>
                  <a:lumOff val="5000"/>
                </a:schemeClr>
              </a:solidFill>
              <a:ea typeface="Montserrat"/>
              <a:cs typeface="Arial" panose="020B0604020202020204" pitchFamily="34" charset="0"/>
              <a:sym typeface="Montserrat"/>
            </a:endParaRPr>
          </a:p>
          <a:p>
            <a:pPr marL="285750" indent="-285750" algn="just">
              <a:buFont typeface="Wingdings" panose="05000000000000000000" pitchFamily="2" charset="2"/>
              <a:buChar char="§"/>
            </a:pPr>
            <a:r>
              <a:rPr lang="pt-BR" b="1" dirty="0"/>
              <a:t>Terminologia: </a:t>
            </a:r>
            <a:r>
              <a:rPr lang="pt-BR" dirty="0"/>
              <a:t>O termo "</a:t>
            </a:r>
            <a:r>
              <a:rPr lang="pt-BR" b="1" dirty="0"/>
              <a:t>agente de contratação</a:t>
            </a:r>
            <a:r>
              <a:rPr lang="pt-BR" dirty="0"/>
              <a:t>" também é usado na nova Lei de Licitações (</a:t>
            </a:r>
            <a:r>
              <a:rPr lang="pt-BR" b="1" dirty="0"/>
              <a:t>Lei nº 14.133/2021</a:t>
            </a:r>
            <a:r>
              <a:rPr lang="pt-BR" dirty="0"/>
              <a:t>) para se referir ao responsável por conduzir o processo licitatório, tomando decisões, acompanhando o trâmite e executando outras atividades necessárias. </a:t>
            </a:r>
          </a:p>
          <a:p>
            <a:pPr algn="just"/>
            <a:endParaRPr lang="pt-BR" sz="800" dirty="0"/>
          </a:p>
          <a:p>
            <a:pPr marL="285750" indent="-285750" algn="just">
              <a:buFont typeface="Wingdings" panose="05000000000000000000" pitchFamily="2" charset="2"/>
              <a:buChar char="§"/>
            </a:pPr>
            <a:r>
              <a:rPr lang="pt-BR" b="1" dirty="0"/>
              <a:t>Diferença: </a:t>
            </a:r>
            <a:r>
              <a:rPr lang="pt-BR" dirty="0"/>
              <a:t>Embora "</a:t>
            </a:r>
            <a:r>
              <a:rPr lang="pt-BR" b="1" dirty="0"/>
              <a:t>agente de contratação</a:t>
            </a:r>
            <a:r>
              <a:rPr lang="pt-BR" dirty="0"/>
              <a:t>" seja um termo mais amplo, englobando a condução do processo, "</a:t>
            </a:r>
            <a:r>
              <a:rPr lang="pt-BR" b="1" dirty="0"/>
              <a:t>agente licitador</a:t>
            </a:r>
            <a:r>
              <a:rPr lang="pt-BR" dirty="0"/>
              <a:t>" ou "</a:t>
            </a:r>
            <a:r>
              <a:rPr lang="pt-BR" b="1" dirty="0"/>
              <a:t>licitante</a:t>
            </a:r>
            <a:r>
              <a:rPr lang="pt-BR" dirty="0"/>
              <a:t>" refere-se especificamente àqueles que participam da disputa. </a:t>
            </a:r>
          </a:p>
          <a:p>
            <a:pPr algn="just"/>
            <a:endParaRPr lang="pt-BR" sz="800" dirty="0"/>
          </a:p>
          <a:p>
            <a:r>
              <a:rPr lang="pt-BR" b="1" dirty="0"/>
              <a:t>Relatório - Impedidos de Licitar:</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dirty="0">
                <a:hlinkClick r:id="rId4"/>
              </a:rPr>
              <a:t>https://www1.tce.pr.gov.br/conteudo/relatorio-impedidos-de-licitar/249306</a:t>
            </a:r>
            <a:endParaRPr lang="pt-BR" dirty="0"/>
          </a:p>
          <a:p>
            <a:endParaRPr lang="pt-BR" sz="800" dirty="0"/>
          </a:p>
          <a:p>
            <a:r>
              <a:rPr lang="pt-BR" b="1" dirty="0"/>
              <a:t>Impedidos de Licitar e Contratar com a Administração Pública</a:t>
            </a:r>
            <a:r>
              <a:rPr lang="pt-BR" sz="1600" b="1"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a:t>
            </a:r>
          </a:p>
          <a:p>
            <a:r>
              <a:rPr lang="pt-BR" sz="1600"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https://servicos.tce.pr.gov.br/servicos/srv_ExibirRelatorios.aspx?t=30</a:t>
            </a: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1428852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CFBFBC7-579A-7B05-3D55-079B2085D57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96AF1EB-1AA3-79A4-5AC2-E730568D86FC}"/>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C58F8F1F-3782-1F77-22A4-B9FAC2F816F4}"/>
              </a:ext>
            </a:extLst>
          </p:cNvPr>
          <p:cNvSpPr txBox="1"/>
          <p:nvPr/>
        </p:nvSpPr>
        <p:spPr>
          <a:xfrm>
            <a:off x="505246" y="0"/>
            <a:ext cx="11576116" cy="5693866"/>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Black" panose="020B0A04020102020204" pitchFamily="34" charset="0"/>
                <a:ea typeface="Montserrat"/>
                <a:cs typeface="Arial" panose="020B0604020202020204" pitchFamily="34" charset="0"/>
                <a:sym typeface="Montserrat"/>
              </a:rPr>
              <a:t>10. DISPENSA E INEXIGIBILIDADE LICITATÓRIA:</a:t>
            </a:r>
          </a:p>
          <a:p>
            <a:endParaRPr lang="pt-BR" sz="800" b="1" dirty="0">
              <a:solidFill>
                <a:schemeClr val="accent2"/>
              </a:solidFill>
              <a:latin typeface="Arial Black" panose="020B0A04020102020204" pitchFamily="34" charset="0"/>
              <a:ea typeface="Montserrat"/>
              <a:cs typeface="Arial" panose="020B0604020202020204" pitchFamily="34" charset="0"/>
              <a:sym typeface="Montserrat"/>
            </a:endParaRPr>
          </a:p>
          <a:p>
            <a:pPr marL="285750" indent="-285750" algn="just">
              <a:buFont typeface="Wingdings" panose="05000000000000000000" pitchFamily="2" charset="2"/>
              <a:buChar char="q"/>
            </a:pPr>
            <a:r>
              <a:rPr lang="pt-BR" sz="1600" b="1" dirty="0"/>
              <a:t>Dispensa</a:t>
            </a:r>
            <a:r>
              <a:rPr lang="pt-BR" sz="1600" dirty="0"/>
              <a:t> e </a:t>
            </a:r>
            <a:r>
              <a:rPr lang="pt-BR" sz="1600" b="1" dirty="0"/>
              <a:t>inexigibilidade</a:t>
            </a:r>
            <a:r>
              <a:rPr lang="pt-BR" sz="1600" dirty="0"/>
              <a:t> de licitação são situações em que a administração pública pode realizar contratações sem a necessidade de um processo licitatório formal. A principal diferença é que na </a:t>
            </a:r>
            <a:r>
              <a:rPr lang="pt-BR" sz="1600" b="1" dirty="0"/>
              <a:t>dispensa</a:t>
            </a:r>
            <a:r>
              <a:rPr lang="pt-BR" sz="1600" dirty="0"/>
              <a:t> a </a:t>
            </a:r>
            <a:r>
              <a:rPr lang="pt-BR" sz="1600" u="sng" dirty="0"/>
              <a:t>licitação é possível</a:t>
            </a:r>
            <a:r>
              <a:rPr lang="pt-BR" sz="1600" dirty="0"/>
              <a:t>, mas dispensável por lei, enquanto na </a:t>
            </a:r>
            <a:r>
              <a:rPr lang="pt-BR" sz="1600" b="1" dirty="0"/>
              <a:t>inexigibilidade a licitação </a:t>
            </a:r>
            <a:r>
              <a:rPr lang="pt-BR" sz="1600" dirty="0"/>
              <a:t>é </a:t>
            </a:r>
            <a:r>
              <a:rPr lang="pt-BR" sz="1600" u="sng" dirty="0"/>
              <a:t>inviável por natureza.</a:t>
            </a:r>
          </a:p>
          <a:p>
            <a:pPr algn="just"/>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1600" b="1" dirty="0"/>
              <a:t>Dispensa de Licitação:</a:t>
            </a:r>
          </a:p>
          <a:p>
            <a:pPr marL="285750" indent="-285750" algn="just">
              <a:buFont typeface="Wingdings" panose="05000000000000000000" pitchFamily="2" charset="2"/>
              <a:buChar char="§"/>
            </a:pPr>
            <a:r>
              <a:rPr lang="pt-BR" sz="1600" dirty="0"/>
              <a:t>Ocorre quando a lei permite que a administração pública contrate diretamente, sem a necessidade de licitação, mesmo que a licitação fosse viável. </a:t>
            </a:r>
          </a:p>
          <a:p>
            <a:pPr marL="285750" indent="-285750" algn="just" fontAlgn="ctr">
              <a:buFont typeface="Arial" panose="020B0604020202020204" pitchFamily="34" charset="0"/>
              <a:buChar char="•"/>
            </a:pPr>
            <a:r>
              <a:rPr lang="pt-BR" sz="1600" dirty="0"/>
              <a:t>Exemplos comuns incluem compras de pequeno valor, contratações emergenciais (por exemplo, em casos de calamidade pública) e contratações com base em valores definidos em lei. </a:t>
            </a:r>
          </a:p>
          <a:p>
            <a:pPr marL="285750" indent="-285750" algn="just">
              <a:buFont typeface="Arial" panose="020B0604020202020204" pitchFamily="34" charset="0"/>
              <a:buChar char="•"/>
            </a:pPr>
            <a:r>
              <a:rPr lang="pt-BR" sz="1600" dirty="0"/>
              <a:t>A dispensa pode ser por razões de urgência, valores reduzidos, ou outras situações específicas previstas em lei. </a:t>
            </a:r>
          </a:p>
          <a:p>
            <a:pPr algn="just"/>
            <a:endParaRPr lang="pt-BR" sz="800" dirty="0"/>
          </a:p>
          <a:p>
            <a:pPr algn="just"/>
            <a:r>
              <a:rPr lang="pt-BR" b="1" dirty="0"/>
              <a:t>NOTA: </a:t>
            </a:r>
            <a:r>
              <a:rPr lang="pt-BR" sz="1600" dirty="0"/>
              <a:t>Conforme art. 37, inc. XXI da Constituição da República, “ressalvados os casos especificados na legislação, as obras, serviços, compras e alienações serão contratados mediante </a:t>
            </a:r>
            <a:r>
              <a:rPr lang="pt-BR" sz="1600" b="1" dirty="0"/>
              <a:t>processo de licitação pública </a:t>
            </a:r>
            <a:r>
              <a:rPr lang="pt-BR" sz="1600" dirty="0"/>
              <a:t>que assegure igualdade de condições a todos os concorrentes”.</a:t>
            </a:r>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1600" b="1" u="sng" dirty="0">
                <a:solidFill>
                  <a:schemeClr val="tx1">
                    <a:lumMod val="95000"/>
                    <a:lumOff val="5000"/>
                  </a:schemeClr>
                </a:solidFill>
                <a:latin typeface="Arial Black" panose="020B0A04020102020204" pitchFamily="34" charset="0"/>
                <a:ea typeface="Montserrat"/>
                <a:cs typeface="Arial" panose="020B0604020202020204" pitchFamily="34" charset="0"/>
                <a:sym typeface="Montserrat"/>
              </a:rPr>
              <a:t>LEI 14.133/2021: </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
        <p:nvSpPr>
          <p:cNvPr id="2" name="Rectangle 1">
            <a:extLst>
              <a:ext uri="{FF2B5EF4-FFF2-40B4-BE49-F238E27FC236}">
                <a16:creationId xmlns:a16="http://schemas.microsoft.com/office/drawing/2014/main" id="{DCA47976-B93C-6686-66CE-71A7A5FA8552}"/>
              </a:ext>
            </a:extLst>
          </p:cNvPr>
          <p:cNvSpPr>
            <a:spLocks noChangeArrowheads="1"/>
          </p:cNvSpPr>
          <p:nvPr/>
        </p:nvSpPr>
        <p:spPr bwMode="auto">
          <a:xfrm>
            <a:off x="533729" y="4617235"/>
            <a:ext cx="1137592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413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41300" algn="just" defTabSz="914400" rtl="0" eaLnBrk="0" fontAlgn="base" latinLnBrk="0" hangingPunct="0">
              <a:lnSpc>
                <a:spcPct val="100000"/>
              </a:lnSpc>
              <a:spcBef>
                <a:spcPct val="0"/>
              </a:spcBef>
              <a:spcAft>
                <a:spcPct val="0"/>
              </a:spcAft>
              <a:buClrTx/>
              <a:buSzTx/>
              <a:buFontTx/>
              <a:buNone/>
              <a:tabLst/>
            </a:pPr>
            <a:r>
              <a:rPr kumimoji="0" lang="pt-BR" altLang="pt-BR" sz="10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Art. 75. É dispensável a licitação:</a:t>
            </a:r>
            <a:endParaRPr kumimoji="0" lang="pt-BR" altLang="pt-BR" sz="800" b="1" i="0" u="none" strike="noStrike" cap="none" normalizeH="0" baseline="0" dirty="0">
              <a:ln>
                <a:noFill/>
              </a:ln>
              <a:solidFill>
                <a:schemeClr val="tx1"/>
              </a:solidFill>
              <a:effectLst/>
            </a:endParaRPr>
          </a:p>
          <a:p>
            <a:pPr marL="0" marR="0" lvl="0" indent="241300" algn="just"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 - para contratação que envolva valores inferiores a R$ 100.000,00 (cem mil reais), no caso de obras e serviços de engenharia ou de serviços de manutenção de veículos automotores;      </a:t>
            </a:r>
            <a:endParaRPr kumimoji="0" lang="pt-BR" altLang="pt-BR" sz="800" b="0" i="0" u="none" strike="noStrike" cap="none" normalizeH="0" baseline="0" dirty="0">
              <a:ln>
                <a:noFill/>
              </a:ln>
              <a:solidFill>
                <a:schemeClr val="tx1"/>
              </a:solidFill>
              <a:effectLst/>
            </a:endParaRPr>
          </a:p>
          <a:p>
            <a:pPr marL="0" marR="0" lvl="0" indent="241300" algn="just"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II - para contratação que envolva valores inferiores a R$ 50.000,00 (cinquenta mil reais), no caso de outros serviços e compras;  </a:t>
            </a:r>
          </a:p>
          <a:p>
            <a:pPr marL="0" marR="0" lvl="0" indent="241300" algn="just"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III - para contratação que mantenha todas as condições definidas em edital de licitação realizada há menos de 1 (um) ano, quando se verificar que naquela licitação:</a:t>
            </a:r>
            <a:endParaRPr kumimoji="0" lang="pt-BR" altLang="pt-BR" sz="800" b="0" i="0" u="none" strike="noStrike" cap="none" normalizeH="0" baseline="0" dirty="0">
              <a:ln>
                <a:noFill/>
              </a:ln>
              <a:solidFill>
                <a:schemeClr val="tx1"/>
              </a:solidFill>
              <a:effectLst/>
            </a:endParaRPr>
          </a:p>
          <a:p>
            <a:pPr marL="0" marR="0" lvl="0" indent="241300" algn="just"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 não surgiram licitantes interessados ou não foram apresentadas propostas válidas;</a:t>
            </a:r>
            <a:endParaRPr kumimoji="0" lang="pt-BR" altLang="pt-BR" sz="800" b="0" i="0" u="none" strike="noStrike" cap="none" normalizeH="0" baseline="0" dirty="0">
              <a:ln>
                <a:noFill/>
              </a:ln>
              <a:solidFill>
                <a:schemeClr val="tx1"/>
              </a:solidFill>
              <a:effectLst/>
            </a:endParaRPr>
          </a:p>
          <a:p>
            <a:pPr marL="0" marR="0" lvl="0" indent="241300" algn="just"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b) as propostas apresentadas consignaram preços manifestamente superiores aos praticados no mercado ou incompatíveis com os fixados pelos órgãos oficiais competentes;</a:t>
            </a:r>
            <a:endParaRPr kumimoji="0" lang="pt-BR" altLang="pt-B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9282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86F86C3-BF64-6FD6-D41E-5840279A078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9165403-379F-38EB-75F3-799C5DC2027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3B026AFC-9750-C512-EBEB-9461DBB98178}"/>
              </a:ext>
            </a:extLst>
          </p:cNvPr>
          <p:cNvSpPr txBox="1"/>
          <p:nvPr/>
        </p:nvSpPr>
        <p:spPr>
          <a:xfrm>
            <a:off x="414780" y="132912"/>
            <a:ext cx="11576116" cy="6217087"/>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r>
              <a:rPr lang="pt-BR" sz="2000" b="1" dirty="0">
                <a:solidFill>
                  <a:schemeClr val="accent2"/>
                </a:solidFill>
                <a:latin typeface="Arial" panose="020B0604020202020204" pitchFamily="34" charset="0"/>
                <a:ea typeface="Montserrat"/>
                <a:cs typeface="Arial" panose="020B0604020202020204" pitchFamily="34" charset="0"/>
                <a:sym typeface="Montserrat"/>
              </a:rPr>
              <a:t>10. DISPENSA E INEXIGIBILIDADE LICITATÓRIA:</a:t>
            </a:r>
          </a:p>
          <a:p>
            <a:endParaRPr lang="pt-BR" sz="600" b="1" u="sng" dirty="0">
              <a:solidFill>
                <a:schemeClr val="accent2"/>
              </a:solidFill>
              <a:latin typeface="Arial Black" panose="020B0A04020102020204" pitchFamily="34" charset="0"/>
              <a:cs typeface="Arial" panose="020B0604020202020204" pitchFamily="34" charset="0"/>
            </a:endParaRPr>
          </a:p>
          <a:p>
            <a:r>
              <a:rPr lang="pt-BR" b="1" dirty="0"/>
              <a:t>Inexigibilidade de </a:t>
            </a:r>
            <a:r>
              <a:rPr lang="pt-BR" sz="1600" b="1" dirty="0"/>
              <a:t>Licitação:</a:t>
            </a:r>
          </a:p>
          <a:p>
            <a:pPr marL="285750" indent="-285750" algn="just" fontAlgn="ctr">
              <a:buFont typeface="Arial" panose="020B0604020202020204" pitchFamily="34" charset="0"/>
              <a:buChar char="•"/>
            </a:pPr>
            <a:r>
              <a:rPr lang="pt-BR" sz="1600" dirty="0"/>
              <a:t>Ocorre quando a licitação é impossível, devido à singularidade do objeto ou à inviabilidade de competição. Isso pode acontecer quando há apenas um fornecedor capaz de atender à necessidade da administração, como no caso de contratação de serviços artísticos exclusivos. A inexigibilidade é caracterizada pela </a:t>
            </a:r>
            <a:r>
              <a:rPr lang="pt-BR" sz="1600" b="1" dirty="0"/>
              <a:t>impossibilidade</a:t>
            </a:r>
            <a:r>
              <a:rPr lang="pt-BR" sz="1600" dirty="0"/>
              <a:t> de </a:t>
            </a:r>
            <a:r>
              <a:rPr lang="pt-BR" sz="1600" u="sng" dirty="0"/>
              <a:t>comparar propostas</a:t>
            </a:r>
            <a:r>
              <a:rPr lang="pt-BR" sz="1600" dirty="0"/>
              <a:t>, pois não há outros fornecedores com as mesmas características ou capacidade.</a:t>
            </a:r>
          </a:p>
          <a:p>
            <a:pPr algn="just" fontAlgn="ctr"/>
            <a:endParaRPr lang="pt-BR" sz="800" dirty="0"/>
          </a:p>
          <a:p>
            <a:pPr algn="just"/>
            <a:r>
              <a:rPr lang="pt-BR" sz="1400" b="1" dirty="0"/>
              <a:t>LEI 14.133/2021 </a:t>
            </a:r>
          </a:p>
          <a:p>
            <a:pPr algn="just"/>
            <a:endParaRPr lang="pt-BR" sz="800" b="1" dirty="0"/>
          </a:p>
          <a:p>
            <a:pPr algn="just"/>
            <a:r>
              <a:rPr lang="pt-BR" sz="1400" b="1" dirty="0"/>
              <a:t>Art. 74. </a:t>
            </a:r>
            <a:r>
              <a:rPr lang="pt-BR" sz="1200" dirty="0"/>
              <a:t>É inexigível a licitação quando inviável a competição, em especial nos casos de:</a:t>
            </a:r>
          </a:p>
          <a:p>
            <a:pPr algn="just"/>
            <a:r>
              <a:rPr lang="pt-BR" sz="1200" dirty="0"/>
              <a:t>I - aquisição de materiais, de equipamentos ou de gêneros ou contratação de serviços que só possam ser fornecidos por produtor, empresa ou representante comercial exclusivos;</a:t>
            </a:r>
          </a:p>
          <a:p>
            <a:pPr algn="just"/>
            <a:r>
              <a:rPr lang="pt-BR" sz="1200" dirty="0"/>
              <a:t>II - contratação de profissional do setor artístico, diretamente ou por meio de empresário exclusivo, desde que consagrado pela crítica especializada ou pela opinião pública;</a:t>
            </a:r>
          </a:p>
          <a:p>
            <a:pPr algn="just"/>
            <a:r>
              <a:rPr lang="pt-BR" sz="1200" dirty="0"/>
              <a:t>III - contratação dos seguintes serviços técnicos especializados de natureza predominantemente intelectual com profissionais ou empresas de notória especialização, vedada a inexigibilidade para serviços de publicidade e divulgação:</a:t>
            </a:r>
          </a:p>
          <a:p>
            <a:pPr algn="just"/>
            <a:r>
              <a:rPr lang="pt-BR" sz="1200" dirty="0"/>
              <a:t>a) estudos técnicos, planejamentos, projetos básicos ou projetos executivos;</a:t>
            </a:r>
          </a:p>
          <a:p>
            <a:pPr algn="just"/>
            <a:r>
              <a:rPr lang="pt-BR" sz="1200" dirty="0"/>
              <a:t>b) pareceres, perícias e avaliações em geral;</a:t>
            </a:r>
          </a:p>
          <a:p>
            <a:pPr algn="just"/>
            <a:r>
              <a:rPr lang="pt-BR" sz="1200" dirty="0"/>
              <a:t>c) assessorias ou consultorias técnicas e auditorias financeiras ou tributárias;</a:t>
            </a:r>
          </a:p>
          <a:p>
            <a:pPr algn="just"/>
            <a:r>
              <a:rPr lang="pt-BR" sz="1200" dirty="0"/>
              <a:t>d) fiscalização, supervisão ou gerenciamento de obras ou serviços;</a:t>
            </a:r>
          </a:p>
          <a:p>
            <a:pPr algn="just"/>
            <a:r>
              <a:rPr lang="pt-BR" sz="1200" dirty="0"/>
              <a:t>e) patrocínio ou defesa de causas judiciais ou administrativas;</a:t>
            </a:r>
          </a:p>
          <a:p>
            <a:pPr algn="just"/>
            <a:r>
              <a:rPr lang="pt-BR" sz="1200" dirty="0"/>
              <a:t>f) treinamento e aperfeiçoamento de pessoal;</a:t>
            </a:r>
          </a:p>
          <a:p>
            <a:pPr algn="just"/>
            <a:r>
              <a:rPr lang="pt-BR" sz="1200" dirty="0"/>
              <a:t>g) restauração de obras de arte e de bens de valor histórico;</a:t>
            </a:r>
          </a:p>
          <a:p>
            <a:pPr algn="just"/>
            <a:r>
              <a:rPr lang="pt-BR" sz="1200" dirty="0"/>
              <a:t>h) controles de qualidade e tecnológico, análises, testes e ensaios de campo e laboratoriais, instrumentação e monitoramento de parâmetros específicos de obras e do meio ambiente e demais serviços de engenharia que se enquadrem no disposto neste inciso;</a:t>
            </a:r>
          </a:p>
          <a:p>
            <a:pPr algn="just"/>
            <a:r>
              <a:rPr lang="pt-BR" sz="1200" dirty="0"/>
              <a:t>IV - objetos que devam ou possam ser contratados por meio de credenciamento;</a:t>
            </a:r>
          </a:p>
          <a:p>
            <a:pPr algn="just"/>
            <a:r>
              <a:rPr lang="pt-BR" sz="1200" dirty="0"/>
              <a:t>V - aquisição ou locação de imóvel cujas características de instalações e de localização tornem necessária sua escolha.</a:t>
            </a: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963756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A256BD1-0F49-81C6-DEE4-911850AC72E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BB1F0C2-E0B9-DF6A-D047-6F860064D5C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1F748E3C-567D-3046-821C-6251A3FB9F4E}"/>
              </a:ext>
            </a:extLst>
          </p:cNvPr>
          <p:cNvSpPr txBox="1"/>
          <p:nvPr/>
        </p:nvSpPr>
        <p:spPr>
          <a:xfrm>
            <a:off x="405352" y="104631"/>
            <a:ext cx="11576116" cy="6524863"/>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b="1" dirty="0">
              <a:solidFill>
                <a:schemeClr val="accent2"/>
              </a:solidFill>
              <a:latin typeface="Arial" panose="020B0604020202020204" pitchFamily="34" charset="0"/>
              <a:ea typeface="Montserrat"/>
              <a:cs typeface="Arial" panose="020B0604020202020204" pitchFamily="34" charset="0"/>
              <a:sym typeface="Montserrat"/>
            </a:endParaRPr>
          </a:p>
          <a:p>
            <a:r>
              <a:rPr lang="pt-BR" b="1" dirty="0">
                <a:solidFill>
                  <a:schemeClr val="accent2"/>
                </a:solidFill>
                <a:latin typeface="Arial" panose="020B0604020202020204" pitchFamily="34" charset="0"/>
                <a:ea typeface="Montserrat"/>
                <a:cs typeface="Arial" panose="020B0604020202020204" pitchFamily="34" charset="0"/>
                <a:sym typeface="Montserrat"/>
              </a:rPr>
              <a:t>10.1.  DISPENSA E INEXIGIBILIDADE LICITATÓRIA:</a:t>
            </a:r>
          </a:p>
          <a:p>
            <a:endParaRPr lang="pt-BR" sz="2400" b="1" u="sng" dirty="0">
              <a:solidFill>
                <a:schemeClr val="accent2"/>
              </a:solidFill>
              <a:latin typeface="Arial Black" panose="020B0A04020102020204" pitchFamily="34" charset="0"/>
              <a:cs typeface="Arial" panose="020B0604020202020204" pitchFamily="34" charset="0"/>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b="1" dirty="0"/>
          </a:p>
          <a:p>
            <a:endParaRPr lang="pt-BR" b="1" dirty="0"/>
          </a:p>
          <a:p>
            <a:r>
              <a:rPr lang="pt-BR" b="1" dirty="0"/>
              <a:t>NOTA - Observações:</a:t>
            </a:r>
          </a:p>
          <a:p>
            <a:pPr marL="285750" indent="-285750" algn="just" fontAlgn="ctr">
              <a:buFont typeface="Wingdings" panose="05000000000000000000" pitchFamily="2" charset="2"/>
              <a:buChar char="q"/>
            </a:pPr>
            <a:r>
              <a:rPr lang="pt-BR" dirty="0"/>
              <a:t>A escolha entre dispensa e inexigibilidade depende da análise da situação específica e da viabilidade ou inviabilidade de competição. </a:t>
            </a:r>
          </a:p>
          <a:p>
            <a:pPr marL="285750" indent="-285750" algn="just" fontAlgn="ctr">
              <a:buFont typeface="Wingdings" panose="05000000000000000000" pitchFamily="2" charset="2"/>
              <a:buChar char="q"/>
            </a:pPr>
            <a:r>
              <a:rPr lang="pt-BR" dirty="0"/>
              <a:t>É fundamental que a Administração Pública justifique adequadamente a escolha pela contratação direta, seja por dispensa ou inexigibilidade. </a:t>
            </a:r>
          </a:p>
          <a:p>
            <a:pPr marL="285750" indent="-285750" algn="just">
              <a:buFont typeface="Wingdings" panose="05000000000000000000" pitchFamily="2" charset="2"/>
              <a:buChar char="q"/>
            </a:pPr>
            <a:r>
              <a:rPr lang="pt-BR" dirty="0"/>
              <a:t>A </a:t>
            </a:r>
            <a:r>
              <a:rPr lang="pt-BR" b="1" dirty="0"/>
              <a:t>jurisprudência do TCE-PR </a:t>
            </a:r>
            <a:r>
              <a:rPr lang="pt-BR" dirty="0"/>
              <a:t>serve como referência para a interpretação e aplicação das normas sobre dispensa e inexigibilidade de licitação, seguindo o regramento jurídico, com destaque – Lei 14.133/2021 – “Nova Lei de Licitação.” </a:t>
            </a:r>
          </a:p>
          <a:p>
            <a:pPr algn="just"/>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
        <p:nvSpPr>
          <p:cNvPr id="4" name="CaixaDeTexto 3">
            <a:extLst>
              <a:ext uri="{FF2B5EF4-FFF2-40B4-BE49-F238E27FC236}">
                <a16:creationId xmlns:a16="http://schemas.microsoft.com/office/drawing/2014/main" id="{2FEA557D-6FA4-F231-320A-8F8AB7675149}"/>
              </a:ext>
            </a:extLst>
          </p:cNvPr>
          <p:cNvSpPr txBox="1"/>
          <p:nvPr/>
        </p:nvSpPr>
        <p:spPr>
          <a:xfrm>
            <a:off x="405352" y="1150070"/>
            <a:ext cx="11576116" cy="2667397"/>
          </a:xfrm>
          <a:prstGeom prst="rect">
            <a:avLst/>
          </a:prstGeom>
          <a:noFill/>
        </p:spPr>
        <p:txBody>
          <a:bodyPr wrap="square">
            <a:spAutoFit/>
          </a:bodyPr>
          <a:lstStyle/>
          <a:p>
            <a:pPr algn="just">
              <a:lnSpc>
                <a:spcPts val="1950"/>
              </a:lnSpc>
              <a:spcBef>
                <a:spcPts val="1500"/>
              </a:spcBef>
              <a:spcAft>
                <a:spcPts val="750"/>
              </a:spcAft>
              <a:buNone/>
            </a:pPr>
            <a:r>
              <a:rPr lang="pt-BR" sz="2400" b="1" i="0" dirty="0">
                <a:effectLst/>
                <a:latin typeface="Google Sans"/>
              </a:rPr>
              <a:t>Decisões do TCE-PR:</a:t>
            </a:r>
          </a:p>
          <a:p>
            <a:pPr marL="285750" indent="-285750" algn="just" fontAlgn="ctr">
              <a:buFont typeface="Wingdings" panose="05000000000000000000" pitchFamily="2" charset="2"/>
              <a:buChar char="§"/>
            </a:pPr>
            <a:r>
              <a:rPr lang="pt-BR" sz="1600" b="0" i="0" dirty="0">
                <a:effectLst/>
                <a:latin typeface="Google Sans"/>
              </a:rPr>
              <a:t>O TCE-PR tem diversas decisões sobre dispensa e inexigibilidade de licitação, disponíveis em sua página de  jurisprudência. </a:t>
            </a:r>
          </a:p>
          <a:p>
            <a:pPr algn="just" fontAlgn="ctr"/>
            <a:endParaRPr lang="pt-BR" sz="800" b="0" i="0" dirty="0">
              <a:effectLst/>
              <a:latin typeface="Google Sans"/>
            </a:endParaRPr>
          </a:p>
          <a:p>
            <a:pPr marL="285750" indent="-285750" algn="just" fontAlgn="ctr">
              <a:buFont typeface="Wingdings" panose="05000000000000000000" pitchFamily="2" charset="2"/>
              <a:buChar char="§"/>
            </a:pPr>
            <a:r>
              <a:rPr lang="pt-BR" sz="1600" b="1" i="0" dirty="0">
                <a:effectLst/>
                <a:latin typeface="Google Sans"/>
              </a:rPr>
              <a:t>Acórdão 3249/2021</a:t>
            </a:r>
            <a:r>
              <a:rPr lang="pt-BR" sz="1600" b="0" i="0" dirty="0">
                <a:effectLst/>
                <a:latin typeface="Google Sans"/>
              </a:rPr>
              <a:t>, que trata da inexigibilidade por exclusividade e da necessidade de  comprovação da singularidade do produto ou serviço. </a:t>
            </a:r>
          </a:p>
          <a:p>
            <a:pPr marL="285750" indent="-285750" algn="just">
              <a:buFont typeface="Wingdings" panose="05000000000000000000" pitchFamily="2" charset="2"/>
              <a:buChar char="§"/>
            </a:pPr>
            <a:r>
              <a:rPr lang="pt-BR" sz="1600" b="1" i="0" dirty="0">
                <a:effectLst/>
                <a:latin typeface="Google Sans"/>
              </a:rPr>
              <a:t>Acórdão 822/09</a:t>
            </a:r>
            <a:r>
              <a:rPr lang="pt-BR" sz="1600" b="0" i="0" dirty="0">
                <a:effectLst/>
                <a:latin typeface="Google Sans"/>
              </a:rPr>
              <a:t>, que trata da possibilidade de contratação direta de empresa para fornecimento de programa de ensino em casos de exclusividade. </a:t>
            </a:r>
          </a:p>
          <a:p>
            <a:pPr algn="just"/>
            <a:endParaRPr lang="pt-BR" sz="800" b="0" i="0" dirty="0">
              <a:effectLst/>
              <a:latin typeface="Google Sans"/>
            </a:endParaRPr>
          </a:p>
          <a:p>
            <a:pPr marL="285750" indent="-285750" algn="just">
              <a:buFont typeface="Wingdings" panose="05000000000000000000" pitchFamily="2" charset="2"/>
              <a:buChar char="§"/>
            </a:pPr>
            <a:r>
              <a:rPr lang="pt-BR" sz="1600" b="1" dirty="0"/>
              <a:t>ACÓRDÃO Nº 1520/25 - Tribunal Pleno - </a:t>
            </a:r>
            <a:r>
              <a:rPr lang="pt-BR" sz="1600" dirty="0"/>
              <a:t>Atos de contratação do Tribunal. Contratação direta. Dispensa de licitação em razão do valor. Contratação de empresa para o fornecimento de assinatura anual do software Fonte de Preços. Instrução favorável. Pela formalização da contratação. </a:t>
            </a:r>
            <a:endParaRPr lang="pt-BR" sz="1600" b="0" i="0" dirty="0">
              <a:effectLst/>
              <a:latin typeface="Google Sans"/>
            </a:endParaRPr>
          </a:p>
        </p:txBody>
      </p:sp>
    </p:spTree>
    <p:extLst>
      <p:ext uri="{BB962C8B-B14F-4D97-AF65-F5344CB8AC3E}">
        <p14:creationId xmlns:p14="http://schemas.microsoft.com/office/powerpoint/2010/main" val="2987536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F511E50-E101-7127-21C5-BCEDB898349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0AF5602-C008-8211-9CE9-3A7FC333AA44}"/>
              </a:ext>
            </a:extLst>
          </p:cNvPr>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a:extLst>
              <a:ext uri="{FF2B5EF4-FFF2-40B4-BE49-F238E27FC236}">
                <a16:creationId xmlns:a16="http://schemas.microsoft.com/office/drawing/2014/main" id="{54ACF93B-2522-77BF-A472-5B9234840A91}"/>
              </a:ext>
            </a:extLst>
          </p:cNvPr>
          <p:cNvSpPr txBox="1"/>
          <p:nvPr/>
        </p:nvSpPr>
        <p:spPr>
          <a:xfrm>
            <a:off x="94267" y="66924"/>
            <a:ext cx="11576116" cy="10064294"/>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panose="020B0604020202020204" pitchFamily="34" charset="0"/>
                <a:cs typeface="Arial" panose="020B0604020202020204" pitchFamily="34" charset="0"/>
              </a:rPr>
              <a:t>11. NEGOCIAR COM PARENTES DE VEREADOR:</a:t>
            </a:r>
          </a:p>
          <a:p>
            <a:endParaRPr lang="pt-BR" sz="800" b="1" dirty="0">
              <a:solidFill>
                <a:schemeClr val="accent2"/>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q"/>
            </a:pPr>
            <a:r>
              <a:rPr lang="pt-BR" dirty="0"/>
              <a:t>Em termos gerais, a participação de empresas com sócios ou parentes de vereadores em licitações municipais pode ser problemática e, em alguns casos, ilegal, dependendo do grau de parentesco e da relação com o processo licitatório. A nova Lei de Licitações (Lei nº 14.133/2021) e a jurisprudência sobre nepotismo visam evitar situações que possam comprometer a imparcialidade e a moralidade na administração pública. </a:t>
            </a:r>
          </a:p>
          <a:p>
            <a:pPr algn="just"/>
            <a:endParaRPr lang="pt-BR" sz="800" dirty="0"/>
          </a:p>
          <a:p>
            <a:pPr marL="285750" indent="-285750" algn="just">
              <a:buFont typeface="Wingdings" panose="05000000000000000000" pitchFamily="2" charset="2"/>
              <a:buChar char="q"/>
            </a:pPr>
            <a:r>
              <a:rPr lang="pt-BR" dirty="0"/>
              <a:t>A prática de nepotismo, que envolve o favorecimento de parentes em cargos públicos ou </a:t>
            </a:r>
            <a:r>
              <a:rPr lang="pt-BR" b="1" dirty="0"/>
              <a:t>contratações</a:t>
            </a:r>
            <a:r>
              <a:rPr lang="pt-BR" dirty="0"/>
              <a:t>, é vedada pela Constituição Federal e pela jurisprudência, especialmente a Súmula Vinculante nº 13 do STF. </a:t>
            </a:r>
          </a:p>
          <a:p>
            <a:pPr marL="285750" indent="-285750" algn="just">
              <a:buFont typeface="Wingdings" panose="05000000000000000000" pitchFamily="2" charset="2"/>
              <a:buChar char="q"/>
            </a:pPr>
            <a:endParaRPr lang="pt-BR" sz="800" dirty="0"/>
          </a:p>
          <a:p>
            <a:pPr marL="285750" indent="-285750" algn="just">
              <a:buFont typeface="Wingdings" panose="05000000000000000000" pitchFamily="2" charset="2"/>
              <a:buChar char="q"/>
            </a:pPr>
            <a:r>
              <a:rPr lang="pt-BR" dirty="0"/>
              <a:t>Se um vereador ou seus parentes tiverem qualquer grau de parentesco com sócios ou dirigentes de uma empresa, essa empresa pode ser impedida de participar de licitações municipais. </a:t>
            </a:r>
          </a:p>
          <a:p>
            <a:pPr algn="just"/>
            <a:endParaRPr lang="pt-BR" sz="800" dirty="0"/>
          </a:p>
          <a:p>
            <a:r>
              <a:rPr lang="pt-BR" b="1" dirty="0"/>
              <a:t>Recomendações:</a:t>
            </a:r>
          </a:p>
          <a:p>
            <a:pPr marL="285750" indent="-285750">
              <a:buFont typeface="Wingdings" panose="05000000000000000000" pitchFamily="2" charset="2"/>
              <a:buChar char="Ø"/>
            </a:pPr>
            <a:r>
              <a:rPr lang="pt-BR" dirty="0"/>
              <a:t>Verificar a legislação municipal sobre licitações e nepotismo.</a:t>
            </a:r>
          </a:p>
          <a:p>
            <a:pPr marL="285750" indent="-285750">
              <a:buFont typeface="Wingdings" panose="05000000000000000000" pitchFamily="2" charset="2"/>
              <a:buChar char="Ø"/>
            </a:pPr>
            <a:r>
              <a:rPr lang="pt-BR" dirty="0"/>
              <a:t>Analisar a influência do vereador no processo licitatório.</a:t>
            </a:r>
          </a:p>
          <a:p>
            <a:pPr marL="285750" indent="-285750">
              <a:buFont typeface="Wingdings" panose="05000000000000000000" pitchFamily="2" charset="2"/>
              <a:buChar char="Ø"/>
            </a:pPr>
            <a:r>
              <a:rPr lang="pt-BR" dirty="0"/>
              <a:t>Buscar orientação jurídica especializada para casos específicos.</a:t>
            </a:r>
          </a:p>
          <a:p>
            <a:pPr marL="285750" indent="-285750">
              <a:buFont typeface="Wingdings" panose="05000000000000000000" pitchFamily="2" charset="2"/>
              <a:buChar char="Ø"/>
            </a:pPr>
            <a:r>
              <a:rPr lang="pt-BR" dirty="0"/>
              <a:t>Priorizar a transparência e a legalidade em todos os processos. </a:t>
            </a:r>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b="1" dirty="0"/>
              <a:t>O que pode gerar problemas: </a:t>
            </a:r>
            <a:r>
              <a:rPr lang="pt-BR" dirty="0"/>
              <a:t>Contratação de empresas ou pessoas ligadas a parentes de vereadores para obras ou serviços públicos, mesmo que não haja vínculo formal, pode ser considerada favorecimento ilegal, improbidade. </a:t>
            </a:r>
          </a:p>
          <a:p>
            <a:pPr algn="just"/>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2179075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344DF3B-AD64-3B0B-03B0-86A12D65052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5B0B603-AD1E-905C-B6D4-B76CD0198A1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430078CB-017E-5823-2F9D-242D3983E970}"/>
              </a:ext>
            </a:extLst>
          </p:cNvPr>
          <p:cNvSpPr txBox="1"/>
          <p:nvPr/>
        </p:nvSpPr>
        <p:spPr>
          <a:xfrm>
            <a:off x="377072" y="208326"/>
            <a:ext cx="11576116" cy="8987076"/>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panose="020B0604020202020204" pitchFamily="34" charset="0"/>
                <a:cs typeface="Arial" panose="020B0604020202020204" pitchFamily="34" charset="0"/>
              </a:rPr>
              <a:t>11.1. NEGOCIAR COM PARENTES DE VEREADOR:</a:t>
            </a:r>
          </a:p>
          <a:p>
            <a:endParaRPr lang="pt-BR" sz="800" b="1" dirty="0">
              <a:solidFill>
                <a:schemeClr val="accent2"/>
              </a:solidFill>
              <a:latin typeface="Arial" panose="020B0604020202020204" pitchFamily="34" charset="0"/>
              <a:cs typeface="Arial" panose="020B0604020202020204" pitchFamily="34" charset="0"/>
            </a:endParaRPr>
          </a:p>
          <a:p>
            <a:pPr algn="just"/>
            <a:r>
              <a:rPr lang="pt-BR" sz="1600" dirty="0"/>
              <a:t>O Tribunal de Contas do Estado do Paraná (TCE-PR) tem um entendimento claro sobre licitações e nepotismo. A participação de empresas com sócios, dirigentes ou familiares de vereadores em licitações pode gerar nulidade, especialmente se houver grau de parentesco com membros da comissão de licitação ou com autoridades com poder de decisão. O TCE-PR considera nepotismo a contratação de parentes de agentes públicos, incluindo vereadores, o que pode invalidar o processo licitatório. </a:t>
            </a:r>
          </a:p>
          <a:p>
            <a:pPr algn="just"/>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sz="1600" b="1" dirty="0"/>
              <a:t>Licitações: </a:t>
            </a:r>
            <a:r>
              <a:rPr lang="pt-BR" sz="1600" dirty="0"/>
              <a:t>A presença de parentes de vereadores em empresas que participam de licitações, especialmente se esses parentes tiverem influência na decisão da contratação, pode levar à nulidade do processo licitatório. </a:t>
            </a:r>
          </a:p>
          <a:p>
            <a:pPr algn="just"/>
            <a:endParaRPr lang="pt-BR" sz="1600" dirty="0"/>
          </a:p>
          <a:p>
            <a:r>
              <a:rPr lang="pt-BR" sz="1600" b="1" dirty="0"/>
              <a:t>Recomendações:</a:t>
            </a:r>
          </a:p>
          <a:p>
            <a:pPr marL="285750" indent="-285750" algn="just" fontAlgn="ctr">
              <a:buFont typeface="Wingdings" panose="05000000000000000000" pitchFamily="2" charset="2"/>
              <a:buChar char="§"/>
            </a:pPr>
            <a:r>
              <a:rPr lang="pt-BR" sz="1600" dirty="0"/>
              <a:t>É fundamental que os órgãos públicos e empresas sigam as orientações do TCE-PR e do STF sobre nepotismo em licitações. </a:t>
            </a:r>
          </a:p>
          <a:p>
            <a:pPr marL="285750" indent="-285750" algn="just" fontAlgn="ctr">
              <a:buFont typeface="Wingdings" panose="05000000000000000000" pitchFamily="2" charset="2"/>
              <a:buChar char="§"/>
            </a:pPr>
            <a:r>
              <a:rPr lang="pt-BR" sz="1600" dirty="0"/>
              <a:t>A transparência e a ética são essenciais em todos os processos licitatórios. </a:t>
            </a:r>
          </a:p>
          <a:p>
            <a:pPr marL="285750" indent="-285750" algn="just">
              <a:buFont typeface="Wingdings" panose="05000000000000000000" pitchFamily="2" charset="2"/>
              <a:buChar char="§"/>
            </a:pPr>
            <a:r>
              <a:rPr lang="pt-BR" sz="1600" dirty="0"/>
              <a:t>Em caso de dúvidas, é recomendável buscar </a:t>
            </a:r>
            <a:r>
              <a:rPr lang="pt-BR" sz="1600" b="1" u="sng" dirty="0"/>
              <a:t>orientação jurídica especializada </a:t>
            </a:r>
            <a:r>
              <a:rPr lang="pt-BR" sz="1600" dirty="0"/>
              <a:t>para evitar problemas com o TCE-PR. </a:t>
            </a:r>
          </a:p>
          <a:p>
            <a:pPr marL="285750" indent="-285750" algn="just">
              <a:buFont typeface="Wingdings" panose="05000000000000000000" pitchFamily="2" charset="2"/>
              <a:buChar char="§"/>
            </a:pPr>
            <a:r>
              <a:rPr lang="pt-BR" sz="1600" b="1" dirty="0"/>
              <a:t>ACÓRDÃO Nº 3033/20 - TRIBUNAL PLENO - </a:t>
            </a:r>
            <a:r>
              <a:rPr lang="pt-BR" sz="1600" dirty="0"/>
              <a:t>Representação da Lei nº 8.666/93. Câmara Municipal de (</a:t>
            </a:r>
            <a:r>
              <a:rPr lang="pt-BR" sz="1600" dirty="0" err="1"/>
              <a:t>xxxx</a:t>
            </a:r>
            <a:r>
              <a:rPr lang="pt-BR" sz="1600" dirty="0"/>
              <a:t>). Procedência com aplicação de multa. Contratação de serviços advocatícios por Dispensa de Licitação.</a:t>
            </a:r>
            <a:endParaRPr lang="pt-BR" sz="1600" b="1" dirty="0"/>
          </a:p>
          <a:p>
            <a:pPr algn="just"/>
            <a:endParaRPr lang="pt-BR" sz="800" dirty="0"/>
          </a:p>
          <a:p>
            <a:pPr marL="342900" indent="-342900">
              <a:buFont typeface="Wingdings" panose="05000000000000000000" pitchFamily="2" charset="2"/>
              <a:buChar char="§"/>
            </a:pPr>
            <a:r>
              <a:rPr lang="pt-BR" sz="1400" b="1" i="1" dirty="0"/>
              <a:t>Lei 14.133 / 2021 -“Art. 14.</a:t>
            </a:r>
            <a:r>
              <a:rPr lang="pt-BR" sz="1400" i="1" dirty="0"/>
              <a:t> Não poderão disputar licitação ou participar da execução de contrato, direta ou indiretamente:</a:t>
            </a:r>
            <a:br>
              <a:rPr lang="pt-BR" sz="1400" i="1" dirty="0"/>
            </a:br>
            <a:r>
              <a:rPr lang="pt-BR" sz="1400" i="1" dirty="0"/>
              <a:t>(…)</a:t>
            </a:r>
            <a:br>
              <a:rPr lang="pt-BR" sz="1400" i="1" dirty="0"/>
            </a:br>
            <a:r>
              <a:rPr lang="pt-BR" sz="1400" i="1" dirty="0"/>
              <a:t>IV – aquele que mantenha vínculo de natureza técnica, comercial, econômica, financeira, trabalhista ou civil com dirigente do órgão ou entidade contratante ou com agente público que desempenhe função na licitação ou atue na fiscalização ou na gestão do contrato, ou que deles seja cônjuge, companheiro ou parente em linha reta, colateral ou por afinidade, até o terceiro grau, devendo essa proibição constar expressamente do edital de licitação;”</a:t>
            </a:r>
            <a:endParaRPr lang="pt-BR" sz="1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2635755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C519499-3A29-9D8C-FFC6-D0C9022CF79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E649EDC-218D-8836-F5F6-79AB2098639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09AF928-1562-CB82-9CB0-FC1DF6864CE0}"/>
              </a:ext>
            </a:extLst>
          </p:cNvPr>
          <p:cNvSpPr txBox="1"/>
          <p:nvPr/>
        </p:nvSpPr>
        <p:spPr>
          <a:xfrm>
            <a:off x="197962" y="221027"/>
            <a:ext cx="11783497" cy="5293757"/>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2400" b="1" u="sng" dirty="0">
              <a:solidFill>
                <a:schemeClr val="accent2"/>
              </a:solidFill>
              <a:latin typeface="Arial Black" panose="020B0A04020102020204" pitchFamily="34" charset="0"/>
              <a:cs typeface="Arial" panose="020B0604020202020204" pitchFamily="34" charset="0"/>
            </a:endParaRP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Black" panose="020B0A04020102020204" pitchFamily="34" charset="0"/>
                <a:ea typeface="Montserrat"/>
                <a:cs typeface="Arial" panose="020B0604020202020204" pitchFamily="34" charset="0"/>
                <a:sym typeface="Montserrat"/>
              </a:rPr>
              <a:t>12. TERCEIRIZAÇÕES:</a:t>
            </a: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marL="285750" indent="-285750" algn="just">
              <a:buFont typeface="Wingdings" panose="05000000000000000000" pitchFamily="2" charset="2"/>
              <a:buChar char="q"/>
            </a:pPr>
            <a:r>
              <a:rPr lang="pt-BR" dirty="0"/>
              <a:t>O Tribunal de Contas do Estado (TCE) tem emitido diversos acórdãos sobre terceirização na administração pública, com foco na legalidade e nos limites dessa prática, especialmente em relação aos gastos com pessoal. </a:t>
            </a:r>
          </a:p>
          <a:p>
            <a:pPr algn="just"/>
            <a:endParaRPr lang="pt-BR" sz="800" dirty="0"/>
          </a:p>
          <a:p>
            <a:pPr marL="285750" indent="-285750" algn="just">
              <a:buFont typeface="Wingdings" panose="05000000000000000000" pitchFamily="2" charset="2"/>
              <a:buChar char="q"/>
            </a:pPr>
            <a:r>
              <a:rPr lang="pt-BR" dirty="0"/>
              <a:t>O TCE tem analisado casos de contratação de serviços terceirizados em diversas áreas, como </a:t>
            </a:r>
            <a:r>
              <a:rPr lang="pt-BR" b="1" dirty="0"/>
              <a:t>saúde, limpeza, manutenção e setores </a:t>
            </a:r>
            <a:r>
              <a:rPr lang="pt-BR" b="1" u="sng" dirty="0"/>
              <a:t>jurídicos e contábeis</a:t>
            </a:r>
            <a:r>
              <a:rPr lang="pt-BR" b="1" dirty="0"/>
              <a:t>,</a:t>
            </a:r>
            <a:r>
              <a:rPr lang="pt-BR" dirty="0"/>
              <a:t> buscando garantir que a terceirização não viole princípios como a necessidade de concurso público e o controle dos gastos públicos. </a:t>
            </a:r>
          </a:p>
          <a:p>
            <a:pPr algn="just"/>
            <a:endParaRPr lang="pt-BR" dirty="0"/>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marL="285750" indent="-285750" algn="just">
              <a:buFont typeface="Wingdings" panose="05000000000000000000" pitchFamily="2" charset="2"/>
              <a:buChar char="§"/>
            </a:pPr>
            <a:r>
              <a:rPr lang="pt-BR" b="1" dirty="0"/>
              <a:t>TCE-PR - PREJULGADO Nº 6 – </a:t>
            </a:r>
            <a:r>
              <a:rPr lang="pt-BR" dirty="0"/>
              <a:t>Regras gerais para contratação de contadores e assessores jurídicos dos poderes Legislativo e Executivo, autarquias, sociedades de economia mista, empresas públicas e consórcios intermunicipais.</a:t>
            </a:r>
          </a:p>
          <a:p>
            <a:pPr algn="just"/>
            <a:endParaRPr lang="pt-BR" dirty="0"/>
          </a:p>
          <a:p>
            <a:pPr algn="just"/>
            <a:endParaRPr lang="pt-BR" sz="800" b="1" dirty="0"/>
          </a:p>
          <a:p>
            <a:pPr marL="285750" indent="-285750" algn="just">
              <a:buFont typeface="Wingdings" panose="05000000000000000000" pitchFamily="2" charset="2"/>
              <a:buChar char="§"/>
            </a:pPr>
            <a:r>
              <a:rPr lang="pt-BR" b="1" dirty="0"/>
              <a:t>ACÓRDÃO nº 1111/08 – Pleno - </a:t>
            </a:r>
            <a:r>
              <a:rPr lang="pt-BR" dirty="0"/>
              <a:t>O petitório refere-se à obrigatoriedade de contratação de profissionais (advogados e contadores) via concurso público.</a:t>
            </a:r>
          </a:p>
          <a:p>
            <a:pPr algn="just"/>
            <a:endParaRPr lang="pt-BR" dirty="0"/>
          </a:p>
          <a:p>
            <a:pPr marL="285750" indent="-285750" algn="just">
              <a:buFont typeface="Wingdings" panose="05000000000000000000" pitchFamily="2" charset="2"/>
              <a:buChar char="§"/>
            </a:pPr>
            <a:r>
              <a:rPr lang="pt-BR" sz="1600" b="1" dirty="0"/>
              <a:t>ACÓRDÃO Nº 359/20 - Tribunal Pleno -  </a:t>
            </a:r>
            <a:r>
              <a:rPr lang="pt-BR" sz="1600" dirty="0"/>
              <a:t>Representação. Contratação de serviços de saúde mediante “credenciamento”.</a:t>
            </a:r>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377187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526705A-66A1-965B-F6C1-59020EB7DC6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9D1CF7A-6B12-DAF7-8D9C-C735C7846C15}"/>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E0AF8B2-C481-493E-FF47-9940D2931F4A}"/>
              </a:ext>
            </a:extLst>
          </p:cNvPr>
          <p:cNvSpPr txBox="1"/>
          <p:nvPr/>
        </p:nvSpPr>
        <p:spPr>
          <a:xfrm>
            <a:off x="414779" y="114058"/>
            <a:ext cx="11576116" cy="8894743"/>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24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Black" panose="020B0A04020102020204" pitchFamily="34" charset="0"/>
                <a:ea typeface="Montserrat"/>
                <a:cs typeface="Arial" panose="020B0604020202020204" pitchFamily="34" charset="0"/>
                <a:sym typeface="Montserrat"/>
              </a:rPr>
              <a:t>13. AUXILIO ALIMENTAÇÃO:</a:t>
            </a:r>
          </a:p>
          <a:p>
            <a:endParaRPr lang="pt-BR" b="1"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dirty="0"/>
              <a:t>O auxílio-alimentação para servidores públicos municipais é um benefício concedido para auxiliar nas despesas com alimentação, e seu valor e forma de pagamento variam conforme o município e a legislação local. Geralmente, é pago mensalmente, podendo ser em </a:t>
            </a:r>
            <a:r>
              <a:rPr lang="pt-BR" b="1" dirty="0"/>
              <a:t>dinheiro </a:t>
            </a:r>
            <a:r>
              <a:rPr lang="pt-BR" dirty="0"/>
              <a:t>ou através de </a:t>
            </a:r>
            <a:r>
              <a:rPr lang="pt-BR" b="1" dirty="0"/>
              <a:t>cartão magnético</a:t>
            </a:r>
            <a:r>
              <a:rPr lang="pt-BR" dirty="0"/>
              <a:t>. </a:t>
            </a:r>
          </a:p>
          <a:p>
            <a:pPr algn="just"/>
            <a:endParaRPr lang="pt-BR"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b="1" dirty="0"/>
              <a:t>Valor: </a:t>
            </a:r>
            <a:r>
              <a:rPr lang="pt-BR" dirty="0"/>
              <a:t>O valor do auxílio é definido </a:t>
            </a:r>
            <a:r>
              <a:rPr lang="pt-BR" b="1" u="sng" dirty="0"/>
              <a:t>por Lei </a:t>
            </a:r>
            <a:r>
              <a:rPr lang="pt-BR" dirty="0"/>
              <a:t>pelo município, podendo variar bastante. Alguns municípios podem ter </a:t>
            </a:r>
            <a:r>
              <a:rPr lang="pt-BR" b="1" dirty="0"/>
              <a:t>valores fixos</a:t>
            </a:r>
            <a:r>
              <a:rPr lang="pt-BR" dirty="0"/>
              <a:t>, enquanto outros podem ter </a:t>
            </a:r>
            <a:r>
              <a:rPr lang="pt-BR" b="1" dirty="0"/>
              <a:t>valores diferenciados </a:t>
            </a:r>
            <a:r>
              <a:rPr lang="pt-BR" dirty="0"/>
              <a:t>para diferentes faixas salariais ou jornadas de trabalho. </a:t>
            </a:r>
          </a:p>
          <a:p>
            <a:pPr algn="just"/>
            <a:endParaRPr lang="pt-BR"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b="1" dirty="0"/>
              <a:t>Legislação Federal: </a:t>
            </a:r>
            <a:r>
              <a:rPr lang="pt-BR" dirty="0"/>
              <a:t>A Lei nº 6.321/76 e a Lei nº 14.442/22, que tratam do Programa de Alimentação do Trabalhador, podem influenciar a forma como o auxílio é concedido, mas </a:t>
            </a:r>
            <a:r>
              <a:rPr lang="pt-BR" u="sng" dirty="0"/>
              <a:t>não o tornam obrigatório para o setor público.</a:t>
            </a:r>
          </a:p>
          <a:p>
            <a:pPr algn="just"/>
            <a:endParaRPr lang="pt-BR" u="sng" dirty="0"/>
          </a:p>
          <a:p>
            <a:pPr algn="just"/>
            <a:r>
              <a:rPr lang="pt-BR" b="1" dirty="0"/>
              <a:t>Jurisprudência: </a:t>
            </a:r>
            <a:r>
              <a:rPr lang="pt-BR" dirty="0"/>
              <a:t>A jurisprudência sobre o assunto pode variar, mas em geral, o auxílio-alimentação é considerado uma verba indenizatória, que não se incorpora à remuneração. </a:t>
            </a:r>
          </a:p>
          <a:p>
            <a:pPr algn="just"/>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sz="1600" b="1" dirty="0"/>
              <a:t>ACÓRDÃO Nº 2761/23 - Tribunal Pleno - Consulta</a:t>
            </a:r>
            <a:r>
              <a:rPr lang="pt-BR" sz="1600" dirty="0"/>
              <a:t>. Município de (</a:t>
            </a:r>
            <a:r>
              <a:rPr lang="pt-BR" sz="1600" dirty="0" err="1"/>
              <a:t>xxx</a:t>
            </a:r>
            <a:r>
              <a:rPr lang="pt-BR" sz="1600" dirty="0"/>
              <a:t>). Questionamentos acerca da possibilidade pagamento de auxílio alimentação e fornecimento de alimentação a servidores públicos efetivos e temporários e a empregados terceirizados. </a:t>
            </a:r>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4249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1D47DA6-68C9-98CD-37D9-D6ECAF82BC1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B9D5A21-FFFF-D7A0-9B96-BFFAA3228719}"/>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47CD32E5-3B27-727B-3C09-E4460C84985D}"/>
              </a:ext>
            </a:extLst>
          </p:cNvPr>
          <p:cNvSpPr txBox="1"/>
          <p:nvPr/>
        </p:nvSpPr>
        <p:spPr>
          <a:xfrm>
            <a:off x="307935" y="174493"/>
            <a:ext cx="11576116" cy="7201972"/>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2400" b="1" u="sng" dirty="0">
              <a:solidFill>
                <a:schemeClr val="accent2"/>
              </a:solidFill>
              <a:latin typeface="Arial Black" panose="020B0A04020102020204" pitchFamily="34" charset="0"/>
              <a:cs typeface="Arial" panose="020B0604020202020204" pitchFamily="34" charset="0"/>
            </a:endParaRPr>
          </a:p>
          <a:p>
            <a:pPr marL="457200" indent="-457200">
              <a:buAutoNum type="arabicPeriod"/>
            </a:pPr>
            <a:r>
              <a:rPr lang="pt-BR" sz="2400" b="1" u="sng" dirty="0">
                <a:solidFill>
                  <a:schemeClr val="accent2"/>
                </a:solidFill>
                <a:latin typeface="Arial Black" panose="020B0A04020102020204" pitchFamily="34" charset="0"/>
                <a:ea typeface="Montserrat"/>
                <a:cs typeface="Arial" panose="020B0604020202020204" pitchFamily="34" charset="0"/>
                <a:sym typeface="Montserrat"/>
              </a:rPr>
              <a:t>Acúmulo de cargos</a:t>
            </a:r>
            <a:r>
              <a:rPr lang="pt-BR" b="1" u="sng" dirty="0">
                <a:solidFill>
                  <a:schemeClr val="accent2"/>
                </a:solidFill>
                <a:latin typeface="Arial" panose="020B0604020202020204" pitchFamily="34" charset="0"/>
                <a:ea typeface="Montserrat"/>
                <a:cs typeface="Arial" panose="020B0604020202020204" pitchFamily="34" charset="0"/>
                <a:sym typeface="Montserrat"/>
              </a:rPr>
              <a:t>: </a:t>
            </a:r>
            <a:r>
              <a:rPr lang="pt-BR" dirty="0">
                <a:latin typeface="Arial" panose="020B0604020202020204" pitchFamily="34" charset="0"/>
                <a:cs typeface="Arial" panose="020B0604020202020204" pitchFamily="34" charset="0"/>
              </a:rPr>
              <a:t>"acumulação de cargos" refere-se à situação em que uma pessoa ocupa dois ou mais cargos públicos simultaneamente. A Constituição Federal permite essa acumulação em casos específicos, desde que haja compatibilidade de horários e, em alguns casos, a natureza dos cargos. </a:t>
            </a:r>
            <a:endParaRPr lang="pt-BR" b="1" u="sng" dirty="0">
              <a:solidFill>
                <a:schemeClr val="accent2"/>
              </a:solidFill>
              <a:latin typeface="Arial" panose="020B0604020202020204" pitchFamily="34" charset="0"/>
              <a:ea typeface="Montserrat"/>
              <a:cs typeface="Arial" panose="020B0604020202020204" pitchFamily="34" charset="0"/>
              <a:sym typeface="Montserrat"/>
            </a:endParaRPr>
          </a:p>
          <a:p>
            <a:endParaRPr lang="pt-BR" sz="800" b="1" u="sng" dirty="0">
              <a:solidFill>
                <a:schemeClr val="accent2"/>
              </a:solidFill>
              <a:latin typeface="Arial" panose="020B0604020202020204" pitchFamily="34" charset="0"/>
              <a:ea typeface="Montserrat"/>
              <a:cs typeface="Arial" panose="020B0604020202020204" pitchFamily="34" charset="0"/>
              <a:sym typeface="Montserrat"/>
            </a:endParaRPr>
          </a:p>
          <a:p>
            <a:r>
              <a:rPr lang="pt-BR" b="1" dirty="0">
                <a:latin typeface="Arial" panose="020B0604020202020204" pitchFamily="34" charset="0"/>
                <a:cs typeface="Arial" panose="020B0604020202020204" pitchFamily="34" charset="0"/>
              </a:rPr>
              <a:t>Regra geral:</a:t>
            </a:r>
            <a:endParaRPr lang="pt-BR" dirty="0">
              <a:latin typeface="Arial" panose="020B0604020202020204" pitchFamily="34" charset="0"/>
              <a:cs typeface="Arial" panose="020B0604020202020204" pitchFamily="34" charset="0"/>
            </a:endParaRPr>
          </a:p>
          <a:p>
            <a:r>
              <a:rPr lang="pt-BR" dirty="0">
                <a:latin typeface="Arial" panose="020B0604020202020204" pitchFamily="34" charset="0"/>
                <a:cs typeface="Arial" panose="020B0604020202020204" pitchFamily="34" charset="0"/>
              </a:rPr>
              <a:t>A acumulação de cargos públicos é proibida, exceto em algumas situações específicas. </a:t>
            </a:r>
          </a:p>
          <a:p>
            <a:endParaRPr lang="pt-BR" sz="800" b="1" dirty="0"/>
          </a:p>
          <a:p>
            <a:r>
              <a:rPr lang="pt-BR" sz="2000" b="1" dirty="0">
                <a:latin typeface="Arial" panose="020B0604020202020204" pitchFamily="34" charset="0"/>
                <a:cs typeface="Arial" panose="020B0604020202020204" pitchFamily="34" charset="0"/>
              </a:rPr>
              <a:t>Exceções:</a:t>
            </a:r>
            <a:endParaRPr lang="pt-BR" sz="2000" dirty="0">
              <a:latin typeface="Arial" panose="020B0604020202020204" pitchFamily="34" charset="0"/>
              <a:cs typeface="Arial" panose="020B0604020202020204" pitchFamily="34" charset="0"/>
            </a:endParaRPr>
          </a:p>
          <a:p>
            <a:r>
              <a:rPr lang="pt-BR" sz="1600" dirty="0">
                <a:latin typeface="Arial" panose="020B0604020202020204" pitchFamily="34" charset="0"/>
                <a:cs typeface="Arial" panose="020B0604020202020204" pitchFamily="34" charset="0"/>
              </a:rPr>
              <a:t>A Constituição Federal permite a acumulação de cargos: </a:t>
            </a:r>
          </a:p>
          <a:p>
            <a:endParaRPr lang="pt-BR" sz="1600" dirty="0">
              <a:latin typeface="Arial" panose="020B0604020202020204" pitchFamily="34" charset="0"/>
              <a:cs typeface="Arial" panose="020B0604020202020204" pitchFamily="34" charset="0"/>
            </a:endParaRPr>
          </a:p>
          <a:p>
            <a:r>
              <a:rPr lang="pt-BR" sz="1600" i="1" dirty="0"/>
              <a:t>Artigo 37, Inciso XVI - é vedada a acumulação remunerada de cargos públicos, exceto, quando houver compatibilidade de horários, observado em qualquer caso o disposto no inciso XI:               </a:t>
            </a:r>
            <a:r>
              <a:rPr lang="pt-BR" sz="1600" i="1" dirty="0">
                <a:hlinkClick r:id="rId4"/>
              </a:rPr>
              <a:t>(Redação dada pela Emenda Constitucional nº 19, de 1998)</a:t>
            </a:r>
            <a:endParaRPr lang="pt-BR" sz="1600" i="1" dirty="0"/>
          </a:p>
          <a:p>
            <a:r>
              <a:rPr lang="pt-BR" sz="1600" b="1" i="1" dirty="0"/>
              <a:t>a) a de dois cargos de professor; </a:t>
            </a:r>
            <a:r>
              <a:rPr lang="pt-BR" sz="1600" i="1" dirty="0">
                <a:hlinkClick r:id="rId4"/>
              </a:rPr>
              <a:t>(Redação dada pela Emenda Constitucional nº 19, de 1998)</a:t>
            </a:r>
            <a:endParaRPr lang="pt-BR" sz="1600" i="1" dirty="0"/>
          </a:p>
          <a:p>
            <a:r>
              <a:rPr lang="pt-BR" sz="1600" b="1" i="1" dirty="0"/>
              <a:t>b) a de um cargo de professor com outro técnico ou científico; </a:t>
            </a:r>
            <a:r>
              <a:rPr lang="pt-BR" sz="1600" i="1" dirty="0">
                <a:hlinkClick r:id="rId4"/>
              </a:rPr>
              <a:t>(Redação dada pela Emenda Constitucional nº 19, de 1998)</a:t>
            </a:r>
            <a:endParaRPr lang="pt-BR" sz="1600" i="1" dirty="0"/>
          </a:p>
          <a:p>
            <a:r>
              <a:rPr lang="pt-BR" sz="1600" b="1" i="1" dirty="0"/>
              <a:t>c) a de dois cargos ou empregos privativos de profissionais de saúde, com profissões regulamentadas;</a:t>
            </a:r>
            <a:r>
              <a:rPr lang="pt-BR" sz="1600" i="1" dirty="0"/>
              <a:t> </a:t>
            </a:r>
            <a:r>
              <a:rPr lang="pt-BR" sz="1600" i="1" dirty="0">
                <a:hlinkClick r:id="rId5"/>
              </a:rPr>
              <a:t>(Redação dada pela Emenda Constitucional nº 34, de 2001)</a:t>
            </a:r>
            <a:endParaRPr lang="pt-BR" sz="1600" i="1" dirty="0"/>
          </a:p>
          <a:p>
            <a:r>
              <a:rPr lang="pt-BR" b="1" dirty="0">
                <a:solidFill>
                  <a:schemeClr val="accent2"/>
                </a:solidFill>
                <a:latin typeface="Arial" panose="020B0604020202020204" pitchFamily="34" charset="0"/>
                <a:ea typeface="Montserrat"/>
                <a:cs typeface="Arial" panose="020B0604020202020204" pitchFamily="34" charset="0"/>
                <a:sym typeface="Montserrat"/>
              </a:rPr>
              <a:t>Acórdãos do TCE-PR: </a:t>
            </a:r>
            <a:r>
              <a:rPr lang="pt-BR" dirty="0"/>
              <a:t>Detalhes do Acórdão - 2236/2022 - Tribunal Pleno (3 cargos de Professor); </a:t>
            </a:r>
          </a:p>
          <a:p>
            <a:r>
              <a:rPr lang="pt-BR" dirty="0"/>
              <a:t>                                               Detalhes do Acórdão - 2493/2023 - Tribunal Pleno – (acúmulo irregular por mais de 10 anos)</a:t>
            </a:r>
          </a:p>
          <a:p>
            <a:r>
              <a:rPr lang="pt-BR" sz="1600" dirty="0">
                <a:latin typeface="Arial" panose="020B0604020202020204" pitchFamily="34" charset="0"/>
                <a:cs typeface="Arial" panose="020B0604020202020204" pitchFamily="34" charset="0"/>
              </a:rPr>
              <a:t>                                           ACÓRDÃO Nº 805/23 - Tribunal Pleno – ( Advogado concursado/prefeitura – vereador eleito)</a:t>
            </a:r>
            <a:endParaRPr lang="pt-BR" sz="1600" dirty="0">
              <a:latin typeface="Arial" panose="020B0604020202020204" pitchFamily="34" charset="0"/>
              <a:cs typeface="Arial" panose="020B0604020202020204" pitchFamily="34" charset="0"/>
              <a:hlinkClick r:id="rId6"/>
            </a:endParaRPr>
          </a:p>
          <a:p>
            <a:br>
              <a:rPr lang="pt-BR" dirty="0">
                <a:hlinkClick r:id="rId6"/>
              </a:rPr>
            </a:br>
            <a:endParaRPr lang="pt-BR" b="1" dirty="0">
              <a:hlinkClick r:id="rId7"/>
            </a:endParaRPr>
          </a:p>
          <a:p>
            <a:br>
              <a:rPr lang="pt-BR" dirty="0">
                <a:hlinkClick r:id="rId7"/>
              </a:rPr>
            </a:br>
            <a:endParaRPr lang="pt-BR" b="1" dirty="0">
              <a:solidFill>
                <a:schemeClr val="accent2"/>
              </a:solidFill>
              <a:latin typeface="Arial" panose="020B06040202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
        <p:nvSpPr>
          <p:cNvPr id="8" name="Rectangle 6">
            <a:extLst>
              <a:ext uri="{FF2B5EF4-FFF2-40B4-BE49-F238E27FC236}">
                <a16:creationId xmlns:a16="http://schemas.microsoft.com/office/drawing/2014/main" id="{5C975F19-7093-2293-FC6C-1FB0D5463BE9}"/>
              </a:ext>
            </a:extLst>
          </p:cNvPr>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50784" rIns="0" bIns="12696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pt-BR" altLang="pt-BR" sz="1200" b="0" i="0" u="none" strike="noStrike" cap="none" normalizeH="0" baseline="0">
                <a:ln>
                  <a:noFill/>
                </a:ln>
                <a:solidFill>
                  <a:srgbClr val="545D7E"/>
                </a:solidFill>
                <a:effectLst/>
                <a:latin typeface="Google Sans"/>
              </a:rPr>
              <a:t>Dois cargos de professor.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33054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FD27261-3652-26E1-AFA7-8B3D5365B8F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43DDA40-7F15-D61E-D7D0-51DE218B0F4E}"/>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757E4FA-2CFB-6A8B-22FB-754504D2C513}"/>
              </a:ext>
            </a:extLst>
          </p:cNvPr>
          <p:cNvSpPr txBox="1"/>
          <p:nvPr/>
        </p:nvSpPr>
        <p:spPr>
          <a:xfrm>
            <a:off x="405353" y="76351"/>
            <a:ext cx="11576116" cy="9448740"/>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panose="020B0604020202020204" pitchFamily="34" charset="0"/>
                <a:ea typeface="Montserrat"/>
                <a:cs typeface="Arial" panose="020B0604020202020204" pitchFamily="34" charset="0"/>
                <a:sym typeface="Montserrat"/>
              </a:rPr>
              <a:t>14. BOLSA DE ESTUDOS: </a:t>
            </a:r>
          </a:p>
          <a:p>
            <a:endParaRPr lang="pt-BR" sz="800" b="1" dirty="0">
              <a:solidFill>
                <a:schemeClr val="accent2"/>
              </a:solidFill>
              <a:latin typeface="Arial" panose="020B0604020202020204" pitchFamily="34" charset="0"/>
              <a:ea typeface="Montserrat"/>
              <a:cs typeface="Arial" panose="020B0604020202020204" pitchFamily="34" charset="0"/>
              <a:sym typeface="Montserrat"/>
            </a:endParaRPr>
          </a:p>
          <a:p>
            <a:pPr algn="just"/>
            <a:r>
              <a:rPr lang="pt-BR" dirty="0"/>
              <a:t>Existem diversas bolsas de estudo oferecidas no setor público, tanto para graduação quanto para pós-graduação, e para diferentes áreas de atuação, como gestão pública e pesquisa. Essas bolsas podem ser encontradas em programas como o Prouni, oferecido pelo Ministério da Educação, e em programas específicos de órgãos como a CAPES e a ENAP. </a:t>
            </a:r>
          </a:p>
          <a:p>
            <a:pPr algn="just"/>
            <a:endParaRPr lang="pt-BR" sz="800" b="1" dirty="0">
              <a:solidFill>
                <a:schemeClr val="accent2"/>
              </a:solidFill>
              <a:latin typeface="Arial" panose="020B0604020202020204" pitchFamily="34" charset="0"/>
              <a:ea typeface="Montserrat"/>
              <a:cs typeface="Arial" panose="020B0604020202020204" pitchFamily="34" charset="0"/>
              <a:sym typeface="Montserrat"/>
            </a:endParaRPr>
          </a:p>
          <a:p>
            <a:pPr algn="just"/>
            <a:r>
              <a:rPr lang="pt-BR" dirty="0"/>
              <a:t>A </a:t>
            </a:r>
            <a:r>
              <a:rPr lang="pt-BR" b="1" dirty="0"/>
              <a:t>CAPES</a:t>
            </a:r>
            <a:r>
              <a:rPr lang="pt-BR" dirty="0"/>
              <a:t> (Coordenação de Aperfeiçoamento de Pessoal de Nível Superior) e a </a:t>
            </a:r>
            <a:r>
              <a:rPr lang="pt-BR" b="1" dirty="0"/>
              <a:t>ENAP</a:t>
            </a:r>
            <a:r>
              <a:rPr lang="pt-BR" dirty="0"/>
              <a:t> (Escola Nacional de Administração Pública) são instituições brasileiras com atuação complementar na área da educação e administração pública. </a:t>
            </a:r>
          </a:p>
          <a:p>
            <a:endParaRPr lang="pt-BR" sz="800" b="1" dirty="0"/>
          </a:p>
          <a:p>
            <a:pPr algn="just"/>
            <a:r>
              <a:rPr lang="pt-BR" b="1" dirty="0"/>
              <a:t>Programa Universidade para Todos (Prouni): </a:t>
            </a:r>
            <a:r>
              <a:rPr lang="pt-BR" dirty="0"/>
              <a:t>Oferece bolsas de estudo integrais (100%) e parciais (50%) em instituições de ensino superior privadas, para estudantes que tenham cursado o ensino médio em escolas públicas ou como bolsistas integrais em escolas particulares, e que tenham feito o ENEM. </a:t>
            </a:r>
          </a:p>
          <a:p>
            <a:pPr algn="just"/>
            <a:endParaRPr lang="pt-BR" sz="800" dirty="0"/>
          </a:p>
          <a:p>
            <a:pPr marL="285750" indent="-285750" algn="just">
              <a:buFont typeface="Wingdings" panose="05000000000000000000" pitchFamily="2" charset="2"/>
              <a:buChar char="q"/>
            </a:pPr>
            <a:r>
              <a:rPr lang="pt-BR" dirty="0"/>
              <a:t>Existem programas de bolsas de estudo no setor público municipal, embora não sejam tão amplos quanto os programas federais como o ProUni ou o FIES.</a:t>
            </a:r>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b="1" dirty="0"/>
              <a:t>Bolsas para servidores públicos municipais: </a:t>
            </a:r>
            <a:r>
              <a:rPr lang="pt-BR" dirty="0"/>
              <a:t>Algumas prefeituras oferecem bolsas de estudo para seus servidores, com o objetivo de incentivar a qualificação profissional e o desenvolvimento da carreira. </a:t>
            </a:r>
          </a:p>
          <a:p>
            <a:pPr algn="just"/>
            <a:endParaRPr lang="pt-BR" dirty="0"/>
          </a:p>
          <a:p>
            <a:pPr algn="just"/>
            <a:r>
              <a:rPr lang="pt-BR" sz="1600" b="1" u="sng" dirty="0">
                <a:latin typeface="Arial" panose="020B0604020202020204" pitchFamily="34" charset="0"/>
                <a:ea typeface="Montserrat"/>
                <a:cs typeface="Arial" panose="020B0604020202020204" pitchFamily="34" charset="0"/>
                <a:sym typeface="Montserrat"/>
              </a:rPr>
              <a:t>Exemplo de bolsa de estudo municipal:</a:t>
            </a:r>
            <a:r>
              <a:rPr lang="pt-BR" sz="1600" dirty="0">
                <a:latin typeface="Arial" panose="020B0604020202020204" pitchFamily="34" charset="0"/>
                <a:cs typeface="Arial" panose="020B0604020202020204" pitchFamily="34" charset="0"/>
              </a:rPr>
              <a:t> Itajaí – SC - </a:t>
            </a:r>
            <a:r>
              <a:rPr lang="pt-BR" dirty="0"/>
              <a:t>auxílio universitário concedido pelo Município aos servidores regularmente matriculados em cursos de nível superior, conforme regulamenta a </a:t>
            </a:r>
            <a:r>
              <a:rPr lang="pt-BR" b="1" dirty="0"/>
              <a:t>Lei 2556 de 16 de abril de 1990.</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1600" b="1" dirty="0">
                <a:latin typeface="Arial Black" panose="020B0A04020102020204" pitchFamily="34" charset="0"/>
                <a:ea typeface="Montserrat"/>
                <a:cs typeface="Arial" panose="020B0604020202020204" pitchFamily="34" charset="0"/>
                <a:sym typeface="Montserrat"/>
              </a:rPr>
              <a:t>                  </a:t>
            </a:r>
          </a:p>
          <a:p>
            <a:r>
              <a:rPr lang="pt-BR" sz="1600" b="1" dirty="0">
                <a:latin typeface="Arial Black" panose="020B0A04020102020204" pitchFamily="34" charset="0"/>
                <a:ea typeface="Montserrat"/>
                <a:cs typeface="Arial" panose="020B0604020202020204" pitchFamily="34" charset="0"/>
                <a:sym typeface="Montserrat"/>
              </a:rPr>
              <a:t>                                          TCE-PR – EGP – Escola de Gestão Pública</a:t>
            </a: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1186728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23CB4BA-294F-B9DF-28BE-F7C959DD5C1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C26468A-BE1F-2406-4482-30DE0336D05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100D46D2-2644-C216-F2CB-95A601556070}"/>
              </a:ext>
            </a:extLst>
          </p:cNvPr>
          <p:cNvSpPr txBox="1"/>
          <p:nvPr/>
        </p:nvSpPr>
        <p:spPr>
          <a:xfrm>
            <a:off x="405352" y="114058"/>
            <a:ext cx="11576116" cy="9017853"/>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panose="020B0604020202020204" pitchFamily="34" charset="0"/>
                <a:ea typeface="Montserrat"/>
                <a:cs typeface="Arial" panose="020B0604020202020204" pitchFamily="34" charset="0"/>
                <a:sym typeface="Montserrat"/>
              </a:rPr>
              <a:t>15. CELULARES:</a:t>
            </a:r>
          </a:p>
          <a:p>
            <a:pPr marL="285750" indent="-285750" algn="just">
              <a:buFont typeface="Wingdings" panose="05000000000000000000" pitchFamily="2" charset="2"/>
              <a:buChar char="§"/>
            </a:pPr>
            <a:r>
              <a:rPr lang="pt-BR" dirty="0"/>
              <a:t>Em órgãos públicos, o uso de celulares pode ser restrito ou proibido em certas situações, especialmente em áreas de atendimento ao público e durante o expediente. </a:t>
            </a:r>
          </a:p>
          <a:p>
            <a:pPr algn="just"/>
            <a:endParaRPr lang="pt-BR" sz="800" dirty="0"/>
          </a:p>
          <a:p>
            <a:pPr marL="285750" indent="-285750" algn="just">
              <a:buFont typeface="Wingdings" panose="05000000000000000000" pitchFamily="2" charset="2"/>
              <a:buChar char="§"/>
            </a:pPr>
            <a:r>
              <a:rPr lang="pt-BR" dirty="0"/>
              <a:t>Essa restrição visa garantir a qualidade do serviço, evitar distrações e, em alguns casos, proteger a privacidade e segurança das informações. </a:t>
            </a:r>
          </a:p>
          <a:p>
            <a:pPr marL="285750" indent="-285750" algn="just">
              <a:buFont typeface="Wingdings" panose="05000000000000000000" pitchFamily="2" charset="2"/>
              <a:buChar char="§"/>
            </a:pPr>
            <a:endParaRPr lang="pt-BR" sz="800" b="1" dirty="0"/>
          </a:p>
          <a:p>
            <a:pPr algn="just"/>
            <a:r>
              <a:rPr lang="pt-BR" b="1" dirty="0"/>
              <a:t>Uso em áreas de atendimento:</a:t>
            </a:r>
          </a:p>
          <a:p>
            <a:pPr marL="285750" indent="-285750" algn="just">
              <a:buFont typeface="Wingdings" panose="05000000000000000000" pitchFamily="2" charset="2"/>
              <a:buChar char="q"/>
            </a:pPr>
            <a:r>
              <a:rPr lang="pt-BR" dirty="0"/>
              <a:t>É comum que haja leis ou regulamentos municipais que proíbem o uso de celulares, smartphones, tablets e fones de ouvido em guichês, balcões e salas de atendimento ao público.</a:t>
            </a:r>
          </a:p>
          <a:p>
            <a:pPr marL="285750" indent="-285750" algn="just">
              <a:buFont typeface="Wingdings" panose="05000000000000000000" pitchFamily="2" charset="2"/>
              <a:buChar char="q"/>
            </a:pPr>
            <a:r>
              <a:rPr lang="pt-BR" dirty="0"/>
              <a:t>Essas medidas visam garantir que os servidores públicos estejam atentos e focados no atendimento, evitando distrações que possam prejudicar a qualidade do serviço.</a:t>
            </a:r>
          </a:p>
          <a:p>
            <a:pPr marL="285750" indent="-285750" algn="just">
              <a:buFont typeface="Wingdings" panose="05000000000000000000" pitchFamily="2" charset="2"/>
              <a:buChar char="q"/>
            </a:pPr>
            <a:r>
              <a:rPr lang="pt-BR" dirty="0"/>
              <a:t>Em alguns casos, a lei prevê que os órgãos públicos afixem avisos informando sobre a proibição do uso desses dispositivos durante o atendimento.</a:t>
            </a:r>
            <a:endParaRPr lang="pt-BR" sz="800" dirty="0"/>
          </a:p>
          <a:p>
            <a:pPr algn="just"/>
            <a:endParaRPr lang="pt-BR" sz="800" dirty="0"/>
          </a:p>
          <a:p>
            <a:pPr algn="just"/>
            <a:r>
              <a:rPr lang="pt-BR" b="1" cap="all" dirty="0"/>
              <a:t>LEI FEDERAL Nº 15.100, DE 13 DE JANEIRO DE 2025 – SÚMULA: </a:t>
            </a:r>
            <a:r>
              <a:rPr lang="pt-BR" dirty="0"/>
              <a:t>Dispõe sobre a utilização, por estudantes, de aparelhos eletrônicos portáteis pessoais nos estabelecimentos públicos e privados de ensino da educação básica.</a:t>
            </a:r>
          </a:p>
          <a:p>
            <a:pPr algn="just"/>
            <a:endParaRPr lang="pt-BR" sz="800" dirty="0"/>
          </a:p>
          <a:p>
            <a:pPr algn="just"/>
            <a:r>
              <a:rPr lang="pt-BR" b="1" dirty="0"/>
              <a:t>Município de Fortaleza - Lei Ordinária nº 10.773, de 05 de julho de 2018 – SÚMULA: </a:t>
            </a:r>
            <a:r>
              <a:rPr lang="pt-BR" dirty="0"/>
              <a:t>Disciplina o uso de celulares, smartphones, tablets e fone de ouvido nos serviços públicos municipais de atendimento ao público e dá outras providências.</a:t>
            </a:r>
          </a:p>
          <a:p>
            <a:pPr algn="just"/>
            <a:endParaRPr lang="pt-BR"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2851001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BD0077C-BEB8-0E4C-85FC-5144E6C479A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8DFEEA0-69F1-8ABF-1F7A-3F3DFB3A2EFB}"/>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E49EB78A-A1CE-5741-B993-43A6D5A053F8}"/>
              </a:ext>
            </a:extLst>
          </p:cNvPr>
          <p:cNvSpPr txBox="1"/>
          <p:nvPr/>
        </p:nvSpPr>
        <p:spPr>
          <a:xfrm>
            <a:off x="377072" y="142338"/>
            <a:ext cx="11576116" cy="9818072"/>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panose="020B0604020202020204" pitchFamily="34" charset="0"/>
                <a:ea typeface="Montserrat"/>
                <a:cs typeface="Arial" panose="020B0604020202020204" pitchFamily="34" charset="0"/>
                <a:sym typeface="Montserrat"/>
              </a:rPr>
              <a:t>16. PORTAL DA TRANSPARÊNCIA:</a:t>
            </a:r>
          </a:p>
          <a:p>
            <a:endParaRPr lang="pt-BR" sz="800" b="1" dirty="0">
              <a:solidFill>
                <a:schemeClr val="accent2"/>
              </a:solidFill>
              <a:latin typeface="Arial" panose="020B0604020202020204" pitchFamily="34" charset="0"/>
              <a:ea typeface="Montserrat"/>
              <a:cs typeface="Arial" panose="020B0604020202020204" pitchFamily="34" charset="0"/>
              <a:sym typeface="Montserrat"/>
            </a:endParaRPr>
          </a:p>
          <a:p>
            <a:pPr algn="just"/>
            <a:r>
              <a:rPr lang="pt-BR" dirty="0"/>
              <a:t>O Tribunal de Contas do Estado do Paraná (TCE-PR) tem diversos acórdãos que tratam da transparência dos portais municipais, incluindo a atualização e complementação de informações, como </a:t>
            </a:r>
            <a:r>
              <a:rPr lang="pt-BR" b="1" dirty="0"/>
              <a:t>diárias</a:t>
            </a:r>
            <a:r>
              <a:rPr lang="pt-BR" dirty="0"/>
              <a:t> e </a:t>
            </a:r>
            <a:r>
              <a:rPr lang="pt-BR" b="1" dirty="0"/>
              <a:t>editais de licitação</a:t>
            </a:r>
            <a:r>
              <a:rPr lang="pt-BR" dirty="0"/>
              <a:t>, e a </a:t>
            </a:r>
            <a:r>
              <a:rPr lang="pt-BR" b="1" dirty="0"/>
              <a:t>avaliação geral dos portais</a:t>
            </a:r>
            <a:r>
              <a:rPr lang="pt-BR" dirty="0"/>
              <a:t>. </a:t>
            </a:r>
          </a:p>
          <a:p>
            <a:pPr algn="just"/>
            <a:endParaRPr lang="pt-BR" sz="800" dirty="0"/>
          </a:p>
          <a:p>
            <a:pPr algn="just"/>
            <a:r>
              <a:rPr lang="pt-BR" dirty="0"/>
              <a:t>O TCE-PR também realiza o Índice de Transparência dos Municípios (ITM), que avalia o grau de cumprimento da Lei de Acesso à Informação  (Lei nº 12.527/11) e da Lei de Responsabilidade Fiscal – LC 101/2000, por parte dos municípios. </a:t>
            </a:r>
            <a:endParaRPr lang="pt-BR" b="1" dirty="0">
              <a:solidFill>
                <a:schemeClr val="accent2"/>
              </a:solidFill>
              <a:latin typeface="Arial" panose="020B0604020202020204" pitchFamily="34" charset="0"/>
              <a:ea typeface="Montserrat"/>
              <a:cs typeface="Arial" panose="020B0604020202020204" pitchFamily="34" charset="0"/>
              <a:sym typeface="Montserrat"/>
            </a:endParaRPr>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b="1" dirty="0"/>
              <a:t>TCE-PR - ACÓRDÃO Nº 1301/25 - SEGUNDA CÂMARA </a:t>
            </a:r>
            <a:r>
              <a:rPr lang="pt-BR" dirty="0"/>
              <a:t>(...) DETERMINAÇÃO: para que a Câmara Municipal de (XXX) publique, no seu no Portal da Transparência, o relatório completo do controle interno ao final de cada exercício financeiro;</a:t>
            </a:r>
          </a:p>
          <a:p>
            <a:endParaRPr lang="pt-BR"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b="1" u="sng" dirty="0">
                <a:latin typeface="Arial" panose="020B0604020202020204" pitchFamily="34" charset="0"/>
                <a:ea typeface="Montserrat"/>
                <a:cs typeface="Arial" panose="020B0604020202020204" pitchFamily="34" charset="0"/>
                <a:sym typeface="Montserrat"/>
              </a:rPr>
              <a:t>BASE LEGAL – PORTAL DA TRANSPARÊNCIA: </a:t>
            </a:r>
          </a:p>
          <a:p>
            <a:endParaRPr lang="pt-BR" sz="800" b="1" u="sng" dirty="0">
              <a:latin typeface="Arial" panose="020B0604020202020204" pitchFamily="34" charset="0"/>
              <a:ea typeface="Montserrat"/>
              <a:cs typeface="Arial" panose="020B0604020202020204" pitchFamily="34" charset="0"/>
              <a:sym typeface="Montserrat"/>
            </a:endParaRPr>
          </a:p>
          <a:p>
            <a:r>
              <a:rPr lang="pt-BR" b="1" dirty="0"/>
              <a:t>Lei nº 12.527/2011 (Lei de Acesso à Informação): </a:t>
            </a:r>
            <a:r>
              <a:rPr lang="pt-BR" dirty="0"/>
              <a:t>Define os procedimentos para acesso a informações públicas e a divulgação de informações de interesse público.</a:t>
            </a:r>
          </a:p>
          <a:p>
            <a:endParaRPr lang="pt-BR" sz="800" b="1" u="sng" dirty="0">
              <a:latin typeface="Arial" panose="020B0604020202020204" pitchFamily="34" charset="0"/>
              <a:ea typeface="Montserrat"/>
              <a:cs typeface="Arial" panose="020B0604020202020204" pitchFamily="34" charset="0"/>
              <a:sym typeface="Montserrat"/>
            </a:endParaRPr>
          </a:p>
          <a:p>
            <a:r>
              <a:rPr lang="pt-BR" b="1" dirty="0"/>
              <a:t>Lei Complementar nº 131/2009 (Lei Capiberibe): </a:t>
            </a:r>
            <a:r>
              <a:rPr lang="pt-BR" dirty="0"/>
              <a:t>Determina a divulgação em tempo real de informações sobre a execução orçamentária e financeira da União, estados, Distrito Federal e municípios. </a:t>
            </a: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1495746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606FD81-EF52-2E18-815B-1C74671651F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905994F-13C1-D49F-809F-693F908AB058}"/>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8A3D423C-96D4-4BFD-0BC9-79A31FDFE5CF}"/>
              </a:ext>
            </a:extLst>
          </p:cNvPr>
          <p:cNvSpPr txBox="1"/>
          <p:nvPr/>
        </p:nvSpPr>
        <p:spPr>
          <a:xfrm>
            <a:off x="414779" y="76351"/>
            <a:ext cx="11576116" cy="6032421"/>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dirty="0">
              <a:solidFill>
                <a:schemeClr val="accent2"/>
              </a:solidFill>
              <a:latin typeface="Arial" panose="020B0604020202020204" pitchFamily="34" charset="0"/>
              <a:ea typeface="Montserrat"/>
              <a:cs typeface="Arial" panose="020B0604020202020204" pitchFamily="34" charset="0"/>
              <a:sym typeface="Montserrat"/>
            </a:endParaRPr>
          </a:p>
          <a:p>
            <a:r>
              <a:rPr lang="pt-BR" b="1" dirty="0">
                <a:solidFill>
                  <a:schemeClr val="accent2"/>
                </a:solidFill>
                <a:latin typeface="Arial" panose="020B0604020202020204" pitchFamily="34" charset="0"/>
                <a:ea typeface="Montserrat"/>
                <a:cs typeface="Arial" panose="020B0604020202020204" pitchFamily="34" charset="0"/>
                <a:sym typeface="Montserrat"/>
              </a:rPr>
              <a:t>17. ÓRGÃO OFICIAL:</a:t>
            </a:r>
          </a:p>
          <a:p>
            <a:endParaRPr lang="pt-BR" sz="800" dirty="0"/>
          </a:p>
          <a:p>
            <a:pPr marL="285750" indent="-285750" algn="just">
              <a:buFont typeface="Wingdings" panose="05000000000000000000" pitchFamily="2" charset="2"/>
              <a:buChar char="q"/>
            </a:pPr>
            <a:r>
              <a:rPr lang="pt-BR" dirty="0"/>
              <a:t>Um órgão oficial é uma unidade administrativa dentro do governo, responsável por executar funções específicas e representar o Estado em determinados assuntos. Ele pode ser uma parte de uma estrutura maior, como um ministério, ou uma entidade independente com personalidade jurídica. </a:t>
            </a:r>
          </a:p>
          <a:p>
            <a:pPr marL="285750" indent="-285750" algn="just">
              <a:buFont typeface="Wingdings" panose="05000000000000000000" pitchFamily="2" charset="2"/>
              <a:buChar char="q"/>
            </a:pPr>
            <a:endParaRPr lang="pt-BR" sz="800" dirty="0"/>
          </a:p>
          <a:p>
            <a:pPr marL="285750" indent="-285750" algn="just">
              <a:buFont typeface="Wingdings" panose="05000000000000000000" pitchFamily="2" charset="2"/>
              <a:buChar char="q"/>
            </a:pPr>
            <a:r>
              <a:rPr lang="pt-BR" dirty="0"/>
              <a:t>O órgão oficial publica atos oficiais, como leis, decretos e decisões, em um veículo oficial, como o Diário Oficial. </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b="1" dirty="0"/>
              <a:t>EXEMPLO DE ÓRGÃO OFICIAL: </a:t>
            </a:r>
            <a:r>
              <a:rPr lang="pt-BR" dirty="0"/>
              <a:t>Departamento de Imprensa Oficial do Estado do Paraná - DIOE</a:t>
            </a:r>
            <a:endParaRPr lang="pt-BR"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b="1" dirty="0"/>
              <a:t>Publicação de atos oficiais:</a:t>
            </a:r>
            <a:endParaRPr lang="pt-BR" dirty="0"/>
          </a:p>
          <a:p>
            <a:pPr algn="just"/>
            <a:r>
              <a:rPr lang="pt-BR" dirty="0"/>
              <a:t>Os órgãos oficiais são responsáveis por divulgar decisões, leis, decretos e outros comunicados importantes através de veículos oficiais como o </a:t>
            </a:r>
            <a:r>
              <a:rPr lang="pt-BR" b="1" dirty="0"/>
              <a:t>Diário Oficial</a:t>
            </a:r>
            <a:r>
              <a:rPr lang="pt-BR" dirty="0"/>
              <a:t>. (União, Estados e Municípios)</a:t>
            </a:r>
          </a:p>
          <a:p>
            <a:pPr algn="just"/>
            <a:endParaRPr lang="pt-BR" sz="800" dirty="0"/>
          </a:p>
          <a:p>
            <a:pPr algn="just"/>
            <a:r>
              <a:rPr lang="pt-BR" b="1" dirty="0"/>
              <a:t>Em resumo: </a:t>
            </a:r>
            <a:r>
              <a:rPr lang="pt-BR" dirty="0"/>
              <a:t>Órgãos oficiais são as unidades que compõem a estrutura do governo e que atuam em áreas específicas, representando o Ente Público e divulgando suas ações através de publicações oficiais. </a:t>
            </a:r>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b="1" dirty="0">
                <a:ea typeface="Montserrat"/>
                <a:cs typeface="Arial" panose="020B0604020202020204" pitchFamily="34" charset="0"/>
                <a:sym typeface="Montserrat"/>
              </a:rPr>
              <a:t>Veículos de Publicações:</a:t>
            </a:r>
          </a:p>
          <a:p>
            <a:pPr marL="285750" indent="-285750">
              <a:buFont typeface="Arial" panose="020B0604020202020204" pitchFamily="34" charset="0"/>
              <a:buChar char="•"/>
            </a:pPr>
            <a:r>
              <a:rPr lang="pt-BR" dirty="0">
                <a:ea typeface="Montserrat"/>
                <a:cs typeface="Arial" panose="020B0604020202020204" pitchFamily="34" charset="0"/>
                <a:sym typeface="Montserrat"/>
              </a:rPr>
              <a:t>Diário Oficial;</a:t>
            </a:r>
          </a:p>
          <a:p>
            <a:pPr marL="285750" indent="-285750">
              <a:buFont typeface="Arial" panose="020B0604020202020204" pitchFamily="34" charset="0"/>
              <a:buChar char="•"/>
            </a:pPr>
            <a:r>
              <a:rPr lang="pt-BR" dirty="0">
                <a:ea typeface="Montserrat"/>
                <a:cs typeface="Arial" panose="020B0604020202020204" pitchFamily="34" charset="0"/>
                <a:sym typeface="Montserrat"/>
              </a:rPr>
              <a:t>Jornal;</a:t>
            </a:r>
          </a:p>
          <a:p>
            <a:pPr marL="285750" indent="-285750">
              <a:buFont typeface="Arial" panose="020B0604020202020204" pitchFamily="34" charset="0"/>
              <a:buChar char="•"/>
            </a:pPr>
            <a:r>
              <a:rPr lang="pt-BR" dirty="0">
                <a:ea typeface="Montserrat"/>
                <a:cs typeface="Arial" panose="020B0604020202020204" pitchFamily="34" charset="0"/>
                <a:sym typeface="Montserrat"/>
              </a:rPr>
              <a:t>Site Oficial do Ente Público;</a:t>
            </a:r>
          </a:p>
          <a:p>
            <a:pPr marL="285750" indent="-285750">
              <a:buFont typeface="Arial" panose="020B0604020202020204" pitchFamily="34" charset="0"/>
              <a:buChar char="•"/>
            </a:pPr>
            <a:r>
              <a:rPr lang="pt-BR" dirty="0">
                <a:ea typeface="Montserrat"/>
                <a:cs typeface="Arial" panose="020B0604020202020204" pitchFamily="34" charset="0"/>
                <a:sym typeface="Montserrat"/>
              </a:rPr>
              <a:t>Programa de Rádio;</a:t>
            </a:r>
          </a:p>
          <a:p>
            <a:pPr marL="285750" indent="-285750">
              <a:buFont typeface="Arial" panose="020B0604020202020204" pitchFamily="34" charset="0"/>
              <a:buChar char="•"/>
            </a:pPr>
            <a:r>
              <a:rPr lang="pt-BR" dirty="0"/>
              <a:t>Diários Oficiais de Tribunais;</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2979585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B059152-A3F1-9C75-6F25-A1DB5E370EB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B74D0D5-C5DA-818A-F1D5-40EAAFA59525}"/>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C1CBC10D-2417-99DA-85A9-B64F3CA74D12}"/>
              </a:ext>
            </a:extLst>
          </p:cNvPr>
          <p:cNvSpPr txBox="1"/>
          <p:nvPr/>
        </p:nvSpPr>
        <p:spPr>
          <a:xfrm>
            <a:off x="424206" y="114058"/>
            <a:ext cx="11576116" cy="7971413"/>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b="1" u="sng" dirty="0">
                <a:solidFill>
                  <a:schemeClr val="accent2"/>
                </a:solidFill>
                <a:latin typeface="Arial" panose="020B0604020202020204" pitchFamily="34" charset="0"/>
                <a:ea typeface="Montserrat"/>
                <a:cs typeface="Arial" panose="020B0604020202020204" pitchFamily="34" charset="0"/>
                <a:sym typeface="Montserrat"/>
              </a:rPr>
              <a:t>18. VEREADOR SERVIDOR:</a:t>
            </a: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marL="285750" indent="-285750" algn="just">
              <a:buFont typeface="Wingdings" panose="05000000000000000000" pitchFamily="2" charset="2"/>
              <a:buChar char="§"/>
            </a:pPr>
            <a:r>
              <a:rPr lang="pt-BR" sz="1700" dirty="0"/>
              <a:t>Um servidor público pode acumular o cargo de vereador com seu cargo efetivo, desde que haja compatibilidade de horários entre as duas funções. </a:t>
            </a:r>
          </a:p>
          <a:p>
            <a:pPr marL="285750" indent="-285750" algn="just">
              <a:buFont typeface="Wingdings" panose="05000000000000000000" pitchFamily="2" charset="2"/>
              <a:buChar char="§"/>
            </a:pPr>
            <a:r>
              <a:rPr lang="pt-BR" sz="1700" dirty="0"/>
              <a:t>A Constituição Federal permite essa acumulação remunerada, mas se houver incompatibilidade, o servidor deve optar por um dos cargos. </a:t>
            </a:r>
          </a:p>
          <a:p>
            <a:pPr marL="285750" indent="-285750" algn="just">
              <a:buFont typeface="Wingdings" panose="05000000000000000000" pitchFamily="2" charset="2"/>
              <a:buChar char="§"/>
            </a:pPr>
            <a:endParaRPr lang="pt-BR" sz="800" dirty="0"/>
          </a:p>
          <a:p>
            <a:r>
              <a:rPr lang="pt-BR" sz="1700" b="1" dirty="0"/>
              <a:t>Compatibilidade de Horários:</a:t>
            </a:r>
          </a:p>
          <a:p>
            <a:pPr marL="285750" indent="-285750" algn="just">
              <a:buFont typeface="Wingdings" panose="05000000000000000000" pitchFamily="2" charset="2"/>
              <a:buChar char="q"/>
            </a:pPr>
            <a:r>
              <a:rPr lang="pt-BR" sz="1700" dirty="0"/>
              <a:t>A compatibilidade de horários é o critério principal para a acumulação.</a:t>
            </a:r>
          </a:p>
          <a:p>
            <a:pPr marL="285750" indent="-285750" algn="just">
              <a:buFont typeface="Wingdings" panose="05000000000000000000" pitchFamily="2" charset="2"/>
              <a:buChar char="q"/>
            </a:pPr>
            <a:r>
              <a:rPr lang="pt-BR" sz="1700" dirty="0"/>
              <a:t>Se as atividades de vereador e servidor público não conflitarem, o servidor pode exercer ambas as funções e receber as respectivas remunerações.</a:t>
            </a:r>
          </a:p>
          <a:p>
            <a:pPr marL="285750" indent="-285750" algn="just">
              <a:buFont typeface="Wingdings" panose="05000000000000000000" pitchFamily="2" charset="2"/>
              <a:buChar char="q"/>
            </a:pPr>
            <a:r>
              <a:rPr lang="pt-BR" sz="1700" dirty="0"/>
              <a:t>Se houver incompatibilidade, o servidor deve optar por um dos cargos, podendo escolher entre a remuneração do cargo efetivo ou a do mandato de vereador. </a:t>
            </a:r>
          </a:p>
          <a:p>
            <a:pPr algn="just"/>
            <a:endParaRPr lang="pt-BR" sz="1700" dirty="0"/>
          </a:p>
          <a:p>
            <a:pPr marL="285750" indent="-285750" algn="just">
              <a:buFont typeface="Wingdings" panose="05000000000000000000" pitchFamily="2" charset="2"/>
              <a:buChar char="Ø"/>
            </a:pPr>
            <a:r>
              <a:rPr lang="pt-BR" sz="1700" dirty="0"/>
              <a:t>A </a:t>
            </a:r>
            <a:r>
              <a:rPr lang="pt-BR" sz="1700" b="1" dirty="0"/>
              <a:t>lei nº 12.772/12, </a:t>
            </a:r>
            <a:r>
              <a:rPr lang="pt-BR" sz="1700" dirty="0"/>
              <a:t>que trata do </a:t>
            </a:r>
            <a:r>
              <a:rPr lang="pt-BR" sz="1700" b="1" u="sng" dirty="0"/>
              <a:t>regime de dedicação exclusiva</a:t>
            </a:r>
            <a:r>
              <a:rPr lang="pt-BR" sz="1700" dirty="0"/>
              <a:t>, pode impedir a acumulação, mas a Constituição prevalece nesse caso, permitindo a acumulação desde que haja compatibilidade de horários. </a:t>
            </a:r>
          </a:p>
          <a:p>
            <a:r>
              <a:rPr lang="pt-BR" sz="1700" b="1" dirty="0"/>
              <a:t>Constituição Federal (art. 38, III) </a:t>
            </a:r>
            <a:endParaRPr lang="pt-BR" sz="17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1200" b="1" i="1" dirty="0">
                <a:latin typeface="+mj-lt"/>
                <a:ea typeface="Montserrat"/>
                <a:cs typeface="Arial" panose="020B0604020202020204" pitchFamily="34" charset="0"/>
                <a:sym typeface="Montserrat"/>
              </a:rPr>
              <a:t>Art. 38. Ao servidor público da administração direta, autárquica e fundacional, no exercício de mandato eletivo, aplicam-se as seguintes disposições: (Redação dada pela Emenda Constitucional nº 19, de 1998)</a:t>
            </a:r>
          </a:p>
          <a:p>
            <a:r>
              <a:rPr lang="pt-BR" sz="1200" b="1" i="1" dirty="0">
                <a:latin typeface="+mj-lt"/>
                <a:ea typeface="Montserrat"/>
                <a:cs typeface="Arial" panose="020B0604020202020204" pitchFamily="34" charset="0"/>
                <a:sym typeface="Montserrat"/>
              </a:rPr>
              <a:t>(...) </a:t>
            </a:r>
          </a:p>
          <a:p>
            <a:r>
              <a:rPr lang="pt-BR" sz="1200" b="1" i="1" dirty="0">
                <a:latin typeface="+mj-lt"/>
                <a:ea typeface="Montserrat"/>
                <a:cs typeface="Arial" panose="020B0604020202020204" pitchFamily="34" charset="0"/>
                <a:sym typeface="Montserrat"/>
              </a:rPr>
              <a:t>II - investido no mandato de Prefeito, será afastado do cargo, emprego ou função, sendo-lhe facultado optar pela sua remuneração;</a:t>
            </a:r>
          </a:p>
          <a:p>
            <a:r>
              <a:rPr lang="pt-BR" sz="1200" b="1" i="1" dirty="0">
                <a:latin typeface="+mj-lt"/>
                <a:ea typeface="Montserrat"/>
                <a:cs typeface="Arial" panose="020B0604020202020204" pitchFamily="34" charset="0"/>
                <a:sym typeface="Montserrat"/>
              </a:rPr>
              <a:t>III - investido no mandato de Vereador, havendo compatibilidade de horários, perceberá as vantagens de seu cargo, emprego ou função, sem prejuízo da remuneração do cargo eletivo, e, não havendo compatibilidade, será aplicada a norma do inciso anterior;</a:t>
            </a:r>
          </a:p>
          <a:p>
            <a:endParaRPr lang="pt-BR" sz="1200" dirty="0">
              <a:solidFill>
                <a:schemeClr val="accent2"/>
              </a:solidFill>
              <a:latin typeface="+mj-lt"/>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1397938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56B439D-14A4-CC69-5D23-586AA1E693F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8364D5D-0F48-668D-191F-22779D4890D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DDF13947-E727-8C11-81FD-C4D25B23FDB2}"/>
              </a:ext>
            </a:extLst>
          </p:cNvPr>
          <p:cNvSpPr txBox="1"/>
          <p:nvPr/>
        </p:nvSpPr>
        <p:spPr>
          <a:xfrm>
            <a:off x="443060" y="76351"/>
            <a:ext cx="11576116" cy="10649069"/>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ea typeface="Montserrat"/>
                <a:cs typeface="Arial" panose="020B0604020202020204" pitchFamily="34" charset="0"/>
                <a:sym typeface="Montserrat"/>
              </a:rPr>
              <a:t>19. OUTROS TEMAS: </a:t>
            </a:r>
            <a:r>
              <a:rPr lang="pt-BR" b="1" u="sng" dirty="0">
                <a:solidFill>
                  <a:schemeClr val="accent2"/>
                </a:solidFill>
              </a:rPr>
              <a:t>Temas Polêmicos Específicos:</a:t>
            </a:r>
          </a:p>
          <a:p>
            <a:endParaRPr lang="pt-BR" sz="800" b="1" dirty="0">
              <a:solidFill>
                <a:schemeClr val="accent2"/>
              </a:solidFill>
              <a:ea typeface="Montserrat"/>
              <a:cs typeface="Arial" panose="020B0604020202020204" pitchFamily="34" charset="0"/>
              <a:sym typeface="Montserrat"/>
            </a:endParaRPr>
          </a:p>
          <a:p>
            <a:r>
              <a:rPr lang="pt-BR" dirty="0"/>
              <a:t>Na gestão pública municipal, temas polêmicos frequentemente incluem questões relacionadas a finanças, infraestrutura, saúde, educação, e a forma como a administração interage com a sociedade civil.</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1400" b="1" dirty="0"/>
              <a:t>Finanças Municipais:</a:t>
            </a:r>
            <a:endParaRPr lang="pt-BR" sz="1400" dirty="0"/>
          </a:p>
          <a:p>
            <a:pPr marL="800100" lvl="1" indent="-342900" algn="just" fontAlgn="ctr">
              <a:buFont typeface="+mj-lt"/>
              <a:buAutoNum type="alphaLcParenR"/>
            </a:pPr>
            <a:r>
              <a:rPr lang="pt-BR" sz="1400" b="1" dirty="0"/>
              <a:t>Equilíbrio Financeiro:</a:t>
            </a:r>
            <a:r>
              <a:rPr lang="pt-BR" sz="1400" dirty="0"/>
              <a:t> A gestão de recursos públicos para garantir o equilíbrio financeiro do município, evitando déficits e dívidas, é um desafio constante. </a:t>
            </a:r>
          </a:p>
          <a:p>
            <a:pPr marL="800100" lvl="1" indent="-342900" algn="just" fontAlgn="ctr">
              <a:buFont typeface="+mj-lt"/>
              <a:buAutoNum type="alphaLcParenR"/>
            </a:pPr>
            <a:r>
              <a:rPr lang="pt-BR" sz="1400" b="1" dirty="0"/>
              <a:t>Arrecadação:</a:t>
            </a:r>
            <a:r>
              <a:rPr lang="pt-BR" sz="1400" dirty="0"/>
              <a:t> A discussão sobre a eficiência na arrecadação de impostos, como o IPTU, e a busca por novas fontes de receita também gera polêmica. </a:t>
            </a:r>
          </a:p>
          <a:p>
            <a:pPr marL="800100" lvl="1" indent="-342900" algn="just">
              <a:buFont typeface="+mj-lt"/>
              <a:buAutoNum type="alphaLcParenR"/>
            </a:pPr>
            <a:r>
              <a:rPr lang="pt-BR" sz="1400" b="1" dirty="0"/>
              <a:t>Descentralização de Recursos:</a:t>
            </a:r>
            <a:r>
              <a:rPr lang="pt-BR" sz="1400" dirty="0"/>
              <a:t> A forma como os recursos são distribuídos entre as diferentes áreas e setores do município pode gerar conflitos e discussões. </a:t>
            </a:r>
          </a:p>
          <a:p>
            <a:r>
              <a:rPr lang="pt-BR" sz="1400" b="1" dirty="0"/>
              <a:t>Infraestrutura:</a:t>
            </a:r>
            <a:endParaRPr lang="pt-BR" sz="1400" dirty="0"/>
          </a:p>
          <a:p>
            <a:pPr marL="800100" lvl="1" indent="-342900" algn="just" fontAlgn="ctr">
              <a:buFont typeface="+mj-lt"/>
              <a:buAutoNum type="alphaLcParenR"/>
            </a:pPr>
            <a:r>
              <a:rPr lang="pt-BR" sz="1400" b="1" dirty="0"/>
              <a:t>Manutenção e Melhorias:</a:t>
            </a:r>
            <a:r>
              <a:rPr lang="pt-BR" sz="1400" dirty="0"/>
              <a:t> A manutenção da infraestrutura urbana, como ruas, praças, iluminação pública, saneamento básico e transporte público, é uma demanda constante da população e gera polêmicas sobre os critérios de priorização e investimentos. </a:t>
            </a:r>
          </a:p>
          <a:p>
            <a:pPr marL="800100" lvl="1" indent="-342900" algn="just" fontAlgn="ctr">
              <a:buFont typeface="+mj-lt"/>
              <a:buAutoNum type="alphaLcParenR"/>
            </a:pPr>
            <a:r>
              <a:rPr lang="pt-BR" sz="1400" b="1" dirty="0"/>
              <a:t>Desapropriação:</a:t>
            </a:r>
            <a:r>
              <a:rPr lang="pt-BR" sz="1400" dirty="0"/>
              <a:t> A desapropriação de áreas para construção de obras de infraestrutura ou para fins sociais pode gerar conflitos com proprietários e a comunidade. </a:t>
            </a:r>
          </a:p>
          <a:p>
            <a:pPr marL="800100" lvl="1" indent="-342900" algn="just">
              <a:buFont typeface="+mj-lt"/>
              <a:buAutoNum type="alphaLcParenR"/>
            </a:pPr>
            <a:r>
              <a:rPr lang="pt-BR" sz="1400" b="1" dirty="0"/>
              <a:t>Parcerias e Concessões:</a:t>
            </a:r>
            <a:r>
              <a:rPr lang="pt-BR" sz="1400" dirty="0"/>
              <a:t> A discussão sobre a realização de parcerias com a iniciativa privada para a construção e manutenção da infraestrutura, como concessões de serviços públicos, também gera debates. </a:t>
            </a:r>
          </a:p>
          <a:p>
            <a:r>
              <a:rPr lang="pt-BR" b="1" dirty="0"/>
              <a:t>Saúde:</a:t>
            </a:r>
            <a:endParaRPr lang="pt-BR" dirty="0"/>
          </a:p>
          <a:p>
            <a:pPr marL="800100" lvl="1" indent="-342900" algn="just" fontAlgn="ctr">
              <a:buFont typeface="+mj-lt"/>
              <a:buAutoNum type="alphaLcParenR"/>
            </a:pPr>
            <a:r>
              <a:rPr lang="pt-BR" sz="1500" b="1" dirty="0"/>
              <a:t>Financiamento e Recursos:</a:t>
            </a:r>
            <a:r>
              <a:rPr lang="pt-BR" sz="1500" dirty="0"/>
              <a:t> A falta de recursos para a área da saúde, a distribuição de verbas e a gestão dos serviços de saúde, especialmente em municípios menores, são temas recorrentes de discussão. </a:t>
            </a:r>
          </a:p>
          <a:p>
            <a:pPr marL="800100" lvl="1" indent="-342900" algn="just" fontAlgn="ctr">
              <a:buFont typeface="+mj-lt"/>
              <a:buAutoNum type="alphaLcParenR"/>
            </a:pPr>
            <a:r>
              <a:rPr lang="pt-BR" sz="1500" b="1" dirty="0"/>
              <a:t>Qualidade dos Serviços:</a:t>
            </a:r>
            <a:r>
              <a:rPr lang="pt-BR" sz="1500" dirty="0"/>
              <a:t> A qualidade dos serviços de saúde oferecidos, a falta de profissionais, a estrutura das unidades de saúde e o acesso da população aos serviços são temas de polêmica. </a:t>
            </a:r>
          </a:p>
          <a:p>
            <a:pPr marL="800100" lvl="1" indent="-342900" algn="just">
              <a:buFont typeface="+mj-lt"/>
              <a:buAutoNum type="alphaLcParenR"/>
            </a:pPr>
            <a:r>
              <a:rPr lang="pt-BR" sz="1500" b="1" dirty="0"/>
              <a:t>Controle e Fiscalização:</a:t>
            </a:r>
            <a:r>
              <a:rPr lang="pt-BR" sz="1500" dirty="0"/>
              <a:t> O controle e fiscalização de estabelecimentos de saúde, como hospitais e clínicas, e a garantia de </a:t>
            </a:r>
            <a:r>
              <a:rPr lang="pt-BR" sz="1500" dirty="0">
                <a:solidFill>
                  <a:schemeClr val="bg1"/>
                </a:solidFill>
              </a:rPr>
              <a:t>segurança para </a:t>
            </a:r>
            <a:r>
              <a:rPr lang="pt-BR" sz="1500" dirty="0"/>
              <a:t>pacientes e funcionários também são temas importantes. </a:t>
            </a: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4110139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86AB370-CF08-E13F-6DF7-677E840902A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8C9B7A1-91DB-78D2-7632-2C3F514BA21B}"/>
              </a:ext>
            </a:extLst>
          </p:cNvPr>
          <p:cNvPicPr preferRelativeResize="0"/>
          <p:nvPr/>
        </p:nvPicPr>
        <p:blipFill>
          <a:blip r:embed="rId3"/>
          <a:stretch>
            <a:fillRect/>
          </a:stretch>
        </p:blipFill>
        <p:spPr>
          <a:xfrm>
            <a:off x="103695" y="0"/>
            <a:ext cx="12088305" cy="6858000"/>
          </a:xfrm>
          <a:prstGeom prst="rect">
            <a:avLst/>
          </a:prstGeom>
          <a:noFill/>
          <a:ln>
            <a:noFill/>
          </a:ln>
        </p:spPr>
      </p:pic>
      <p:sp>
        <p:nvSpPr>
          <p:cNvPr id="3" name="CaixaDeTexto 2">
            <a:extLst>
              <a:ext uri="{FF2B5EF4-FFF2-40B4-BE49-F238E27FC236}">
                <a16:creationId xmlns:a16="http://schemas.microsoft.com/office/drawing/2014/main" id="{27D1ACB6-58C8-9BEE-D79E-A346E07C40DA}"/>
              </a:ext>
            </a:extLst>
          </p:cNvPr>
          <p:cNvSpPr txBox="1"/>
          <p:nvPr/>
        </p:nvSpPr>
        <p:spPr>
          <a:xfrm>
            <a:off x="303228" y="103636"/>
            <a:ext cx="11689237" cy="6447919"/>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ea typeface="Montserrat"/>
                <a:cs typeface="Arial" panose="020B0604020202020204" pitchFamily="34" charset="0"/>
                <a:sym typeface="Montserrat"/>
              </a:rPr>
              <a:t>19. OUTROS TEMAS: </a:t>
            </a:r>
            <a:r>
              <a:rPr lang="pt-BR" b="1" dirty="0">
                <a:solidFill>
                  <a:schemeClr val="accent2"/>
                </a:solidFill>
              </a:rPr>
              <a:t>Temas Polêmicos Específicos:</a:t>
            </a:r>
          </a:p>
          <a:p>
            <a:pPr algn="just"/>
            <a:r>
              <a:rPr lang="pt-BR" sz="1500" b="1" dirty="0"/>
              <a:t>           Educação:</a:t>
            </a:r>
            <a:endParaRPr lang="pt-BR" sz="1500" dirty="0"/>
          </a:p>
          <a:p>
            <a:pPr marL="742950" lvl="1" indent="-285750" algn="just" fontAlgn="ctr">
              <a:buFont typeface="Wingdings" panose="05000000000000000000" pitchFamily="2" charset="2"/>
              <a:buChar char="§"/>
            </a:pPr>
            <a:r>
              <a:rPr lang="pt-BR" sz="1500" b="1" dirty="0"/>
              <a:t>Financiamento e Infraestrutura:</a:t>
            </a:r>
            <a:r>
              <a:rPr lang="pt-BR" sz="1500" dirty="0"/>
              <a:t> A alocação de recursos para a educação, a qualidade das escolas, a infraestrutura das unidades educacionais e a formação de professores são temas que geram discussões. </a:t>
            </a:r>
          </a:p>
          <a:p>
            <a:pPr marL="742950" lvl="1" indent="-285750" algn="just">
              <a:buFont typeface="Wingdings" panose="05000000000000000000" pitchFamily="2" charset="2"/>
              <a:buChar char="§"/>
            </a:pPr>
            <a:r>
              <a:rPr lang="pt-BR" sz="1500" b="1" dirty="0"/>
              <a:t>Currículo e Metodologias:</a:t>
            </a:r>
            <a:r>
              <a:rPr lang="pt-BR" sz="1500" dirty="0"/>
              <a:t> A discussão sobre o currículo escolar, as metodologias de ensino e a adequação da educação às necessidades da comunidade local também são temas polêmicos. </a:t>
            </a:r>
          </a:p>
          <a:p>
            <a:pPr algn="just"/>
            <a:r>
              <a:rPr lang="pt-BR" sz="1500" b="1" dirty="0"/>
              <a:t>          Transparência e Participação:</a:t>
            </a:r>
            <a:endParaRPr lang="pt-BR" sz="1500" dirty="0"/>
          </a:p>
          <a:p>
            <a:pPr marL="742950" lvl="1" indent="-285750" algn="just" fontAlgn="ctr">
              <a:buFont typeface="Wingdings" panose="05000000000000000000" pitchFamily="2" charset="2"/>
              <a:buChar char="§"/>
            </a:pPr>
            <a:r>
              <a:rPr lang="pt-BR" sz="1500" b="1" dirty="0"/>
              <a:t>Acesso à Informação:</a:t>
            </a:r>
            <a:r>
              <a:rPr lang="pt-BR" sz="1500" dirty="0"/>
              <a:t> A garantia do acesso à informação pública, a transparência na gestão e a participação da sociedade civil nas decisões do governo são temas que geram debates sobre a necessidade de mecanismos que garantam a participação popular e o controle social. </a:t>
            </a:r>
          </a:p>
          <a:p>
            <a:pPr marL="742950" lvl="1" indent="-285750" algn="just">
              <a:buFont typeface="Wingdings" panose="05000000000000000000" pitchFamily="2" charset="2"/>
              <a:buChar char="§"/>
            </a:pPr>
            <a:r>
              <a:rPr lang="pt-BR" sz="1500" b="1" dirty="0"/>
              <a:t>Burocracia e Celeridade:</a:t>
            </a:r>
            <a:r>
              <a:rPr lang="pt-BR" sz="1500" dirty="0"/>
              <a:t> A burocracia excessiva em processos administrativos e a busca por soluções que agilizem a gestão pública também são temas de discussão. </a:t>
            </a:r>
          </a:p>
          <a:p>
            <a:pPr algn="just"/>
            <a:r>
              <a:rPr lang="pt-BR" sz="1500" b="1" dirty="0"/>
              <a:t>          Uso e Ocupação do Solo:</a:t>
            </a:r>
            <a:endParaRPr lang="pt-BR" sz="1500" dirty="0"/>
          </a:p>
          <a:p>
            <a:pPr marL="742950" lvl="1" indent="-285750" algn="just" fontAlgn="ctr">
              <a:buFont typeface="Wingdings" panose="05000000000000000000" pitchFamily="2" charset="2"/>
              <a:buChar char="§"/>
            </a:pPr>
            <a:r>
              <a:rPr lang="pt-BR" sz="1500" b="1" dirty="0"/>
              <a:t>Plano Diretor:</a:t>
            </a:r>
            <a:r>
              <a:rPr lang="pt-BR" sz="1500" dirty="0"/>
              <a:t> A elaboração e revisão do Plano Diretor, que define as regras de uso e ocupação do solo no município, é um tema central que envolve debates sobre o desenvolvimento urbano, a expansão da cidade e a proteção do meio ambiente. </a:t>
            </a:r>
          </a:p>
          <a:p>
            <a:pPr marL="742950" lvl="1" indent="-285750" algn="just">
              <a:buFont typeface="Wingdings" panose="05000000000000000000" pitchFamily="2" charset="2"/>
              <a:buChar char="§"/>
            </a:pPr>
            <a:r>
              <a:rPr lang="pt-BR" sz="1500" b="1" dirty="0"/>
              <a:t>Função Social da Propriedade:</a:t>
            </a:r>
            <a:r>
              <a:rPr lang="pt-BR" sz="1500" dirty="0"/>
              <a:t> O cumprimento da função social da propriedade, a aplicação de impostos progressivos e a possibilidade de desapropriação de áreas que não cumprem sua função social são temas polêmicos. </a:t>
            </a:r>
          </a:p>
          <a:p>
            <a:pPr lvl="1"/>
            <a:r>
              <a:rPr lang="pt-BR" sz="1500" b="1" dirty="0">
                <a:cs typeface="Arial" panose="020B0604020202020204" pitchFamily="34" charset="0"/>
                <a:sym typeface="+mn-ea"/>
              </a:rPr>
              <a:t>Recursos Humanos – RH: </a:t>
            </a:r>
          </a:p>
          <a:p>
            <a:pPr marL="742950" lvl="1" indent="-285750" algn="just">
              <a:buFont typeface="Wingdings" panose="05000000000000000000" pitchFamily="2" charset="2"/>
              <a:buChar char="§"/>
            </a:pPr>
            <a:r>
              <a:rPr lang="pt-BR" sz="1500" dirty="0">
                <a:cs typeface="Arial" panose="020B0604020202020204" pitchFamily="34" charset="0"/>
                <a:sym typeface="+mn-ea"/>
              </a:rPr>
              <a:t>Horas extras sem autorização legal;</a:t>
            </a:r>
          </a:p>
          <a:p>
            <a:pPr marL="742950" lvl="1" indent="-285750" algn="just">
              <a:buFont typeface="Wingdings" panose="05000000000000000000" pitchFamily="2" charset="2"/>
              <a:buChar char="§"/>
            </a:pPr>
            <a:r>
              <a:rPr lang="pt-BR" sz="1500" dirty="0">
                <a:cs typeface="Arial" panose="020B0604020202020204" pitchFamily="34" charset="0"/>
                <a:sym typeface="+mn-ea"/>
              </a:rPr>
              <a:t>Pontualidade e Biometria Digital;</a:t>
            </a:r>
          </a:p>
          <a:p>
            <a:pPr lvl="1" algn="just"/>
            <a:r>
              <a:rPr lang="pt-BR" sz="1500" b="1" dirty="0">
                <a:cs typeface="Arial" panose="020B0604020202020204" pitchFamily="34" charset="0"/>
                <a:sym typeface="+mn-ea"/>
              </a:rPr>
              <a:t>Departamento de Compras e Licitação:</a:t>
            </a:r>
          </a:p>
          <a:p>
            <a:pPr marL="742950" lvl="1" indent="-285750" algn="just">
              <a:buFont typeface="Wingdings" panose="05000000000000000000" pitchFamily="2" charset="2"/>
              <a:buChar char="§"/>
            </a:pPr>
            <a:r>
              <a:rPr lang="pt-BR" sz="1500" dirty="0">
                <a:cs typeface="Arial" panose="020B0604020202020204" pitchFamily="34" charset="0"/>
                <a:sym typeface="+mn-ea"/>
              </a:rPr>
              <a:t>Despesas sem processo licitatório;</a:t>
            </a:r>
          </a:p>
          <a:p>
            <a:pPr marL="742950" lvl="1" indent="-285750" algn="just">
              <a:buFont typeface="Wingdings" panose="05000000000000000000" pitchFamily="2" charset="2"/>
              <a:buChar char="§"/>
            </a:pPr>
            <a:r>
              <a:rPr lang="pt-BR" sz="1500" dirty="0">
                <a:cs typeface="Arial" panose="020B0604020202020204" pitchFamily="34" charset="0"/>
                <a:sym typeface="+mn-ea"/>
              </a:rPr>
              <a:t>Vencimentos de Contratos e Aditivos;</a:t>
            </a:r>
          </a:p>
          <a:p>
            <a:pPr marL="742950" lvl="1" indent="-285750" algn="just">
              <a:buFont typeface="Wingdings" panose="05000000000000000000" pitchFamily="2" charset="2"/>
              <a:buChar char="§"/>
            </a:pPr>
            <a:r>
              <a:rPr lang="pt-BR" sz="1500" dirty="0">
                <a:cs typeface="Arial" panose="020B0604020202020204" pitchFamily="34" charset="0"/>
                <a:sym typeface="+mn-ea"/>
              </a:rPr>
              <a:t>Falta de planejamento das despesas futuras;</a:t>
            </a:r>
          </a:p>
          <a:p>
            <a:pPr marL="742950" lvl="1" indent="-285750" algn="just">
              <a:buFont typeface="Wingdings" panose="05000000000000000000" pitchFamily="2" charset="2"/>
              <a:buChar char="§"/>
            </a:pPr>
            <a:r>
              <a:rPr lang="pt-BR" sz="1500" dirty="0">
                <a:cs typeface="Arial" panose="020B0604020202020204" pitchFamily="34" charset="0"/>
                <a:sym typeface="+mn-ea"/>
              </a:rPr>
              <a:t>Dotação insuficiente;</a:t>
            </a: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Tree>
    <p:extLst>
      <p:ext uri="{BB962C8B-B14F-4D97-AF65-F5344CB8AC3E}">
        <p14:creationId xmlns:p14="http://schemas.microsoft.com/office/powerpoint/2010/main" val="2266648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D2B7726-E994-BB60-2B4C-283688C0633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15DDEBD-0B5E-6AF8-0A0C-95F098A286E7}"/>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F0B2274A-9CD0-D6B0-9A09-81C9A3A250C0}"/>
              </a:ext>
            </a:extLst>
          </p:cNvPr>
          <p:cNvSpPr txBox="1"/>
          <p:nvPr/>
        </p:nvSpPr>
        <p:spPr>
          <a:xfrm>
            <a:off x="461913" y="188536"/>
            <a:ext cx="11425287" cy="3108543"/>
          </a:xfrm>
          <a:prstGeom prst="rect">
            <a:avLst/>
          </a:prstGeom>
          <a:noFill/>
        </p:spPr>
        <p:txBody>
          <a:bodyPr wrap="square">
            <a:spAutoFit/>
          </a:bodyPr>
          <a:lstStyle/>
          <a:p>
            <a:pPr algn="ctr"/>
            <a:r>
              <a:rPr lang="pt-BR" sz="40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4000" b="1" u="sng" dirty="0">
              <a:solidFill>
                <a:srgbClr val="0563C1"/>
              </a:solidFill>
              <a:latin typeface="Arial Black" panose="020B0A04020102020204" pitchFamily="34" charset="0"/>
              <a:cs typeface="Arial" panose="020B0604020202020204" pitchFamily="34" charset="0"/>
              <a:sym typeface="+mn-ea"/>
            </a:endParaRPr>
          </a:p>
          <a:p>
            <a:pPr algn="ctr"/>
            <a:endParaRPr lang="pt-BR" sz="4000" b="1" u="sng" dirty="0">
              <a:solidFill>
                <a:srgbClr val="0563C1"/>
              </a:solidFill>
              <a:latin typeface="Arial Black" panose="020B0A04020102020204" pitchFamily="34" charset="0"/>
              <a:cs typeface="Arial" panose="020B0604020202020204" pitchFamily="34" charset="0"/>
              <a:sym typeface="+mn-ea"/>
            </a:endParaRPr>
          </a:p>
          <a:p>
            <a:pPr algn="ctr"/>
            <a:endParaRPr lang="pt-BR" b="1" u="sng" dirty="0">
              <a:solidFill>
                <a:srgbClr val="0563C1"/>
              </a:solidFill>
              <a:latin typeface="Arial Black" panose="020B0A04020102020204" pitchFamily="34" charset="0"/>
              <a:cs typeface="Arial" panose="020B0604020202020204" pitchFamily="34" charset="0"/>
              <a:sym typeface="+mn-ea"/>
            </a:endParaRPr>
          </a:p>
          <a:p>
            <a:pPr algn="ctr"/>
            <a:endParaRPr lang="pt-BR" sz="1800" b="1" u="sng" dirty="0">
              <a:solidFill>
                <a:srgbClr val="0563C1"/>
              </a:solidFill>
              <a:latin typeface="Arial Black" panose="020B0A04020102020204" pitchFamily="34" charset="0"/>
              <a:cs typeface="Arial" panose="020B0604020202020204" pitchFamily="34" charset="0"/>
              <a:sym typeface="+mn-ea"/>
            </a:endParaRPr>
          </a:p>
        </p:txBody>
      </p:sp>
      <p:sp>
        <p:nvSpPr>
          <p:cNvPr id="4" name="CaixaDeTexto 3">
            <a:extLst>
              <a:ext uri="{FF2B5EF4-FFF2-40B4-BE49-F238E27FC236}">
                <a16:creationId xmlns:a16="http://schemas.microsoft.com/office/drawing/2014/main" id="{B9ED449C-95D9-A868-98E2-1E0D7795B433}"/>
              </a:ext>
            </a:extLst>
          </p:cNvPr>
          <p:cNvSpPr txBox="1"/>
          <p:nvPr/>
        </p:nvSpPr>
        <p:spPr>
          <a:xfrm>
            <a:off x="3047215" y="1979543"/>
            <a:ext cx="6094428" cy="3865161"/>
          </a:xfrm>
          <a:prstGeom prst="rect">
            <a:avLst/>
          </a:prstGeom>
          <a:noFill/>
        </p:spPr>
        <p:txBody>
          <a:bodyPr wrap="square">
            <a:spAutoFit/>
          </a:bodyPr>
          <a:lstStyle/>
          <a:p>
            <a:pPr marL="0" lvl="0" indent="0" algn="ctr" rtl="0">
              <a:spcBef>
                <a:spcPts val="0"/>
              </a:spcBef>
              <a:spcAft>
                <a:spcPts val="0"/>
              </a:spcAft>
              <a:buNone/>
            </a:pPr>
            <a:r>
              <a:rPr lang="pt-BR" sz="2800" b="1" dirty="0">
                <a:solidFill>
                  <a:srgbClr val="002060"/>
                </a:solidFill>
                <a:highlight>
                  <a:srgbClr val="FFFFFF"/>
                </a:highlight>
              </a:rPr>
              <a:t>Obrigado pela vossa presença e participação</a:t>
            </a:r>
          </a:p>
          <a:p>
            <a:pPr marL="0" lvl="0" indent="0" algn="ctr" rtl="0">
              <a:spcBef>
                <a:spcPts val="0"/>
              </a:spcBef>
              <a:spcAft>
                <a:spcPts val="0"/>
              </a:spcAft>
              <a:buNone/>
            </a:pPr>
            <a:endParaRPr lang="pt-BR" sz="2800" b="1" dirty="0">
              <a:solidFill>
                <a:schemeClr val="accent1">
                  <a:lumMod val="75000"/>
                </a:schemeClr>
              </a:solidFill>
              <a:highlight>
                <a:srgbClr val="FFFFFF"/>
              </a:highlight>
            </a:endParaRPr>
          </a:p>
          <a:p>
            <a:pPr marL="0" lvl="0" indent="0" algn="ctr" rtl="0">
              <a:spcBef>
                <a:spcPts val="0"/>
              </a:spcBef>
              <a:spcAft>
                <a:spcPts val="0"/>
              </a:spcAft>
              <a:buNone/>
            </a:pPr>
            <a:r>
              <a:rPr lang="pt-BR" sz="2800" b="1" dirty="0">
                <a:solidFill>
                  <a:schemeClr val="accent1">
                    <a:lumMod val="75000"/>
                  </a:schemeClr>
                </a:solidFill>
                <a:highlight>
                  <a:srgbClr val="FFFFFF"/>
                </a:highlight>
              </a:rPr>
              <a:t>Atenciosamente</a:t>
            </a:r>
          </a:p>
          <a:p>
            <a:pPr marL="0" lvl="0" indent="0" algn="ctr" rtl="0">
              <a:spcBef>
                <a:spcPts val="0"/>
              </a:spcBef>
              <a:spcAft>
                <a:spcPts val="0"/>
              </a:spcAft>
              <a:buNone/>
            </a:pPr>
            <a:endParaRPr lang="pt-BR" sz="2800" b="1" dirty="0">
              <a:solidFill>
                <a:schemeClr val="accent1">
                  <a:lumMod val="75000"/>
                </a:schemeClr>
              </a:solidFill>
              <a:highlight>
                <a:srgbClr val="FFFFFF"/>
              </a:highlight>
            </a:endParaRPr>
          </a:p>
          <a:p>
            <a:pPr marL="0" lvl="0" indent="0" algn="ctr" rtl="0">
              <a:spcBef>
                <a:spcPts val="0"/>
              </a:spcBef>
              <a:spcAft>
                <a:spcPts val="0"/>
              </a:spcAft>
              <a:buNone/>
            </a:pPr>
            <a:r>
              <a:rPr lang="pt-BR" sz="2000" b="1" dirty="0">
                <a:solidFill>
                  <a:schemeClr val="tx1"/>
                </a:solidFill>
                <a:effectLst>
                  <a:outerShdw blurRad="38100" dist="38100" dir="2700000" algn="tl">
                    <a:srgbClr val="000000">
                      <a:alpha val="43137"/>
                    </a:srgbClr>
                  </a:outerShdw>
                </a:effectLst>
                <a:highlight>
                  <a:srgbClr val="FFFFFF"/>
                </a:highlight>
              </a:rPr>
              <a:t>Antonio Aparecido Fortunato da Silva</a:t>
            </a:r>
          </a:p>
          <a:p>
            <a:pPr marL="0" lvl="0" indent="0" algn="ctr" rtl="0">
              <a:spcBef>
                <a:spcPts val="0"/>
              </a:spcBef>
              <a:spcAft>
                <a:spcPts val="0"/>
              </a:spcAft>
              <a:buNone/>
            </a:pPr>
            <a:endParaRPr lang="pt-BR" sz="2000" dirty="0">
              <a:solidFill>
                <a:schemeClr val="accent1">
                  <a:lumMod val="75000"/>
                </a:schemeClr>
              </a:solidFill>
              <a:highlight>
                <a:srgbClr val="FFFFFF"/>
              </a:highlight>
            </a:endParaRPr>
          </a:p>
          <a:p>
            <a:pPr marL="0" lvl="0" indent="0" algn="ctr" rtl="0">
              <a:spcBef>
                <a:spcPts val="0"/>
              </a:spcBef>
              <a:spcAft>
                <a:spcPts val="0"/>
              </a:spcAft>
              <a:buNone/>
            </a:pPr>
            <a:endParaRPr lang="pt-BR" sz="2000" dirty="0">
              <a:solidFill>
                <a:schemeClr val="accent1">
                  <a:lumMod val="75000"/>
                </a:schemeClr>
              </a:solidFill>
              <a:highlight>
                <a:srgbClr val="FFFFFF"/>
              </a:highlight>
            </a:endParaRPr>
          </a:p>
          <a:p>
            <a:pPr marL="0" lvl="0" indent="0" algn="ctr" rtl="0">
              <a:spcBef>
                <a:spcPts val="0"/>
              </a:spcBef>
              <a:spcAft>
                <a:spcPts val="0"/>
              </a:spcAft>
              <a:buNone/>
            </a:pPr>
            <a:r>
              <a:rPr lang="pt-BR" b="1" dirty="0">
                <a:solidFill>
                  <a:schemeClr val="tx1"/>
                </a:solidFill>
                <a:highlight>
                  <a:srgbClr val="FFFFFF"/>
                </a:highlight>
              </a:rPr>
              <a:t>Contato: </a:t>
            </a:r>
            <a:r>
              <a:rPr lang="pt-BR" dirty="0">
                <a:solidFill>
                  <a:schemeClr val="tx1"/>
                </a:solidFill>
                <a:highlight>
                  <a:srgbClr val="FFFFFF"/>
                </a:highlight>
              </a:rPr>
              <a:t>antoniofortunatobs@gmail.com</a:t>
            </a:r>
          </a:p>
          <a:p>
            <a:pPr marL="0" lvl="0" indent="0" algn="ctr" rtl="0">
              <a:spcBef>
                <a:spcPts val="1100"/>
              </a:spcBef>
              <a:spcAft>
                <a:spcPts val="0"/>
              </a:spcAft>
              <a:buNone/>
            </a:pPr>
            <a:r>
              <a:rPr lang="pt-BR" b="1" dirty="0">
                <a:solidFill>
                  <a:schemeClr val="dk1"/>
                </a:solidFill>
                <a:highlight>
                  <a:srgbClr val="FFFFFF"/>
                </a:highlight>
              </a:rPr>
              <a:t>Celular/WhatsApp: </a:t>
            </a:r>
            <a:r>
              <a:rPr lang="pt-BR" dirty="0">
                <a:solidFill>
                  <a:schemeClr val="dk1"/>
                </a:solidFill>
                <a:highlight>
                  <a:srgbClr val="FFFFFF"/>
                </a:highlight>
              </a:rPr>
              <a:t>(44) 98818-2791</a:t>
            </a:r>
            <a:endParaRPr lang="pt-BR" dirty="0"/>
          </a:p>
        </p:txBody>
      </p:sp>
    </p:spTree>
    <p:extLst>
      <p:ext uri="{BB962C8B-B14F-4D97-AF65-F5344CB8AC3E}">
        <p14:creationId xmlns:p14="http://schemas.microsoft.com/office/powerpoint/2010/main" val="1750450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p:cNvSpPr txBox="1"/>
          <p:nvPr/>
        </p:nvSpPr>
        <p:spPr>
          <a:xfrm>
            <a:off x="377072" y="208326"/>
            <a:ext cx="11576116" cy="9541073"/>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r>
              <a:rPr lang="pt-BR" sz="2400" b="1" dirty="0">
                <a:solidFill>
                  <a:schemeClr val="accent2"/>
                </a:solidFill>
                <a:latin typeface="Arial Black" panose="020B0A04020102020204" pitchFamily="34" charset="0"/>
                <a:ea typeface="Montserrat"/>
                <a:cs typeface="Arial" panose="020B0604020202020204" pitchFamily="34" charset="0"/>
                <a:sym typeface="Montserrat"/>
              </a:rPr>
              <a:t>1.1. Acúmulo de cargos</a:t>
            </a:r>
            <a:r>
              <a:rPr lang="pt-BR" sz="2400" b="1" dirty="0">
                <a:solidFill>
                  <a:schemeClr val="accent2"/>
                </a:solidFill>
                <a:latin typeface="Arial" panose="020B0604020202020204" pitchFamily="34" charset="0"/>
                <a:ea typeface="Montserrat"/>
                <a:cs typeface="Arial" panose="020B0604020202020204" pitchFamily="34" charset="0"/>
                <a:sym typeface="Montserrat"/>
              </a:rPr>
              <a:t>:</a:t>
            </a:r>
          </a:p>
          <a:p>
            <a:r>
              <a:rPr lang="pt-BR" b="1" dirty="0">
                <a:latin typeface="Arial" panose="020B0604020202020204" pitchFamily="34" charset="0"/>
                <a:ea typeface="Montserrat"/>
                <a:cs typeface="Arial" panose="020B0604020202020204" pitchFamily="34" charset="0"/>
                <a:sym typeface="Montserrat"/>
              </a:rPr>
              <a:t>Regras Básicas</a:t>
            </a:r>
            <a:r>
              <a:rPr lang="pt-BR" sz="2400" b="1" dirty="0">
                <a:latin typeface="Arial Black" panose="020B0A04020102020204" pitchFamily="34" charset="0"/>
                <a:ea typeface="Montserrat"/>
                <a:cs typeface="Arial" panose="020B0604020202020204" pitchFamily="34" charset="0"/>
                <a:sym typeface="Montserrat"/>
              </a:rPr>
              <a:t>:</a:t>
            </a:r>
          </a:p>
          <a:p>
            <a:r>
              <a:rPr lang="pt-BR" b="1" dirty="0"/>
              <a:t>Compatibilidade de horários: </a:t>
            </a:r>
            <a:r>
              <a:rPr lang="pt-BR" dirty="0"/>
              <a:t>Mesmo nos casos permitidos, é obrigatório que haja compatibilidade de horários entre os cargos, ou seja, que os horários de trabalho não se sobreponham, permitindo o exercício adequado em ambos os cargos. </a:t>
            </a:r>
            <a:endParaRPr lang="pt-BR" b="1" dirty="0"/>
          </a:p>
          <a:p>
            <a:endParaRPr lang="pt-BR" sz="800" b="1" dirty="0"/>
          </a:p>
          <a:p>
            <a:r>
              <a:rPr lang="pt-BR" b="1" dirty="0"/>
              <a:t>Limite de carga horária: </a:t>
            </a:r>
            <a:r>
              <a:rPr lang="pt-BR" dirty="0"/>
              <a:t>Não há um limite máximo de carga horária total para a acumulação de cargos, mas sim a exigência de compatibilidade de horários. </a:t>
            </a:r>
            <a:endParaRPr lang="pt-BR" b="1" dirty="0"/>
          </a:p>
          <a:p>
            <a:endParaRPr lang="pt-BR" sz="800" b="1" dirty="0"/>
          </a:p>
          <a:p>
            <a:r>
              <a:rPr lang="pt-BR" b="1" dirty="0"/>
              <a:t>Dedicação exclusiva:</a:t>
            </a:r>
            <a:r>
              <a:rPr lang="pt-BR" dirty="0"/>
              <a:t> Em alguns casos, como o de cargos com dedicação exclusiva, a acumulação com outros cargos pode ser vedada. </a:t>
            </a:r>
            <a:endParaRPr lang="pt-BR" b="1" dirty="0"/>
          </a:p>
          <a:p>
            <a:endParaRPr lang="pt-BR" sz="800" b="1" dirty="0"/>
          </a:p>
          <a:p>
            <a:r>
              <a:rPr lang="pt-BR" b="1" dirty="0"/>
              <a:t>Aposentados: </a:t>
            </a:r>
            <a:r>
              <a:rPr lang="pt-BR" dirty="0"/>
              <a:t>A acumulação de proventos de aposentadoria com a remuneração de cargo público também é permitida em casos específicos. </a:t>
            </a:r>
          </a:p>
          <a:p>
            <a:endParaRPr lang="pt-BR" sz="800" b="1" dirty="0">
              <a:latin typeface="Arial Black" panose="020B0A04020102020204" pitchFamily="34" charset="0"/>
              <a:ea typeface="Montserrat"/>
              <a:cs typeface="Arial" panose="020B0604020202020204" pitchFamily="34" charset="0"/>
              <a:sym typeface="Montserrat"/>
            </a:endParaRPr>
          </a:p>
          <a:p>
            <a:r>
              <a:rPr lang="pt-BR" b="1" dirty="0">
                <a:solidFill>
                  <a:schemeClr val="accent2"/>
                </a:solidFill>
              </a:rPr>
              <a:t>Acúmulo Indevido:</a:t>
            </a:r>
            <a:r>
              <a:rPr lang="pt-BR" dirty="0"/>
              <a:t> </a:t>
            </a:r>
          </a:p>
          <a:p>
            <a:pPr marL="285750" indent="-285750">
              <a:buFont typeface="Arial" panose="020B0604020202020204" pitchFamily="34" charset="0"/>
              <a:buChar char="•"/>
            </a:pPr>
            <a:r>
              <a:rPr lang="pt-BR" dirty="0"/>
              <a:t>Quando ocorre a acumulação de cargos sem a devida autorização legal ou sem a compatibilidade de horários, caracteriza-se o acúmulo indevido;</a:t>
            </a:r>
          </a:p>
          <a:p>
            <a:pPr marL="285750" indent="-285750">
              <a:buFont typeface="Arial" panose="020B0604020202020204" pitchFamily="34" charset="0"/>
              <a:buChar char="•"/>
            </a:pPr>
            <a:endParaRPr lang="pt-BR" sz="800" dirty="0"/>
          </a:p>
          <a:p>
            <a:pPr marL="285750" indent="-285750">
              <a:buFont typeface="Arial" panose="020B0604020202020204" pitchFamily="34" charset="0"/>
              <a:buChar char="•"/>
            </a:pPr>
            <a:r>
              <a:rPr lang="pt-BR" dirty="0"/>
              <a:t>Essa prática pode gerar consequências disciplinares e financeiras para o servidor, além de prejudicar a qualidade dos serviços público.</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1626EB3-F1BA-D1A5-3C82-76634222362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786D293-094F-778D-8EA2-DF3D60541F54}"/>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6615BEED-5387-EBCF-3FF2-4E03A4EEFC24}"/>
              </a:ext>
            </a:extLst>
          </p:cNvPr>
          <p:cNvSpPr txBox="1"/>
          <p:nvPr/>
        </p:nvSpPr>
        <p:spPr>
          <a:xfrm>
            <a:off x="395926" y="123485"/>
            <a:ext cx="11576116" cy="10125849"/>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r>
              <a:rPr lang="pt-BR" sz="2000" b="1" dirty="0">
                <a:solidFill>
                  <a:schemeClr val="accent2"/>
                </a:solidFill>
                <a:latin typeface="Arial" panose="020B0604020202020204" pitchFamily="34" charset="0"/>
                <a:cs typeface="Arial" panose="020B0604020202020204" pitchFamily="34" charset="0"/>
              </a:rPr>
              <a:t>2. FUNÇÕES GRATIFICADAS:</a:t>
            </a:r>
          </a:p>
          <a:p>
            <a:pPr algn="just"/>
            <a:r>
              <a:rPr lang="pt-BR" dirty="0">
                <a:latin typeface="Arial" panose="020B0604020202020204" pitchFamily="34" charset="0"/>
                <a:cs typeface="Arial" panose="020B0604020202020204" pitchFamily="34" charset="0"/>
              </a:rPr>
              <a:t>	A função gratificada, no âmbito do </a:t>
            </a:r>
            <a:r>
              <a:rPr lang="pt-BR" b="1" dirty="0">
                <a:latin typeface="Arial" panose="020B0604020202020204" pitchFamily="34" charset="0"/>
                <a:cs typeface="Arial" panose="020B0604020202020204" pitchFamily="34" charset="0"/>
              </a:rPr>
              <a:t>TCE-PR - Tribunal de Contas do Estado do Paraná, </a:t>
            </a:r>
            <a:r>
              <a:rPr lang="pt-BR" dirty="0">
                <a:latin typeface="Arial" panose="020B0604020202020204" pitchFamily="34" charset="0"/>
                <a:cs typeface="Arial" panose="020B0604020202020204" pitchFamily="34" charset="0"/>
              </a:rPr>
              <a:t>refere-se a uma vantagem pecuniária concedida a servidores públicos ocupantes de </a:t>
            </a:r>
            <a:r>
              <a:rPr lang="pt-BR" b="1" u="sng" dirty="0">
                <a:latin typeface="Arial" panose="020B0604020202020204" pitchFamily="34" charset="0"/>
                <a:cs typeface="Arial" panose="020B0604020202020204" pitchFamily="34" charset="0"/>
              </a:rPr>
              <a:t>cargo efetivo</a:t>
            </a:r>
            <a:r>
              <a:rPr lang="pt-BR" dirty="0">
                <a:latin typeface="Arial" panose="020B0604020202020204" pitchFamily="34" charset="0"/>
                <a:cs typeface="Arial" panose="020B0604020202020204" pitchFamily="34" charset="0"/>
              </a:rPr>
              <a:t>, em razão do exercício de encargos de maior responsabilidade e complexidade, como </a:t>
            </a:r>
            <a:r>
              <a:rPr lang="pt-BR" u="sng" dirty="0">
                <a:latin typeface="Arial" panose="020B0604020202020204" pitchFamily="34" charset="0"/>
                <a:cs typeface="Arial" panose="020B0604020202020204" pitchFamily="34" charset="0"/>
              </a:rPr>
              <a:t>direção, chefia ou assessoramento</a:t>
            </a:r>
            <a:r>
              <a:rPr lang="pt-BR" dirty="0">
                <a:latin typeface="Arial" panose="020B0604020202020204" pitchFamily="34" charset="0"/>
                <a:cs typeface="Arial" panose="020B0604020202020204" pitchFamily="34" charset="0"/>
              </a:rPr>
              <a:t>. Essa gratificação não cria um novo cargo, mas sim um acréscimo à remuneração do servidor pelo desempenho de atribuições adicionais. </a:t>
            </a:r>
          </a:p>
          <a:p>
            <a:pPr algn="just"/>
            <a:endParaRPr lang="pt-BR" sz="800" b="1" dirty="0">
              <a:solidFill>
                <a:schemeClr val="accent2"/>
              </a:solidFill>
              <a:latin typeface="Arial" panose="020B0604020202020204" pitchFamily="34" charset="0"/>
              <a:cs typeface="Arial" panose="020B0604020202020204" pitchFamily="34" charset="0"/>
            </a:endParaRPr>
          </a:p>
          <a:p>
            <a:pPr algn="just"/>
            <a:r>
              <a:rPr lang="pt-BR" b="1" dirty="0"/>
              <a:t>Acúmulo:</a:t>
            </a:r>
            <a:r>
              <a:rPr lang="pt-BR" dirty="0"/>
              <a:t> </a:t>
            </a:r>
            <a:r>
              <a:rPr lang="pt-BR" sz="1600" dirty="0">
                <a:latin typeface="Arial" panose="020B0604020202020204" pitchFamily="34" charset="0"/>
                <a:cs typeface="Arial" panose="020B0604020202020204" pitchFamily="34" charset="0"/>
              </a:rPr>
              <a:t>O TCE-PR tem decisões sobre a possibilidade de acúmulo de </a:t>
            </a:r>
            <a:r>
              <a:rPr lang="pt-BR" sz="1600" b="1" dirty="0">
                <a:latin typeface="Arial" panose="020B0604020202020204" pitchFamily="34" charset="0"/>
                <a:cs typeface="Arial" panose="020B0604020202020204" pitchFamily="34" charset="0"/>
              </a:rPr>
              <a:t>função gratificada </a:t>
            </a:r>
            <a:r>
              <a:rPr lang="pt-BR" sz="1600" dirty="0">
                <a:latin typeface="Arial" panose="020B0604020202020204" pitchFamily="34" charset="0"/>
                <a:cs typeface="Arial" panose="020B0604020202020204" pitchFamily="34" charset="0"/>
              </a:rPr>
              <a:t>com </a:t>
            </a:r>
            <a:r>
              <a:rPr lang="pt-BR" sz="1600" b="1" dirty="0">
                <a:latin typeface="Arial" panose="020B0604020202020204" pitchFamily="34" charset="0"/>
                <a:cs typeface="Arial" panose="020B0604020202020204" pitchFamily="34" charset="0"/>
              </a:rPr>
              <a:t>cargos efetivos</a:t>
            </a:r>
            <a:r>
              <a:rPr lang="pt-BR" sz="1600" dirty="0">
                <a:latin typeface="Arial" panose="020B0604020202020204" pitchFamily="34" charset="0"/>
                <a:cs typeface="Arial" panose="020B0604020202020204" pitchFamily="34" charset="0"/>
              </a:rPr>
              <a:t>, desde que haja compatibilidade de horários e que a função gratificada não implique em </a:t>
            </a:r>
            <a:r>
              <a:rPr lang="pt-BR" sz="1600" u="sng" dirty="0">
                <a:latin typeface="Arial" panose="020B0604020202020204" pitchFamily="34" charset="0"/>
                <a:cs typeface="Arial" panose="020B0604020202020204" pitchFamily="34" charset="0"/>
              </a:rPr>
              <a:t>dobra de jornada </a:t>
            </a:r>
            <a:r>
              <a:rPr lang="pt-BR" sz="1600" dirty="0">
                <a:latin typeface="Arial" panose="020B0604020202020204" pitchFamily="34" charset="0"/>
                <a:cs typeface="Arial" panose="020B0604020202020204" pitchFamily="34" charset="0"/>
              </a:rPr>
              <a:t>não prevista legalmente. </a:t>
            </a:r>
            <a:endParaRPr lang="pt-BR" sz="1600" b="1" u="sng" dirty="0">
              <a:solidFill>
                <a:schemeClr val="accent2"/>
              </a:solidFill>
              <a:latin typeface="Arial" panose="020B0604020202020204" pitchFamily="34" charset="0"/>
              <a:ea typeface="Montserrat"/>
              <a:cs typeface="Arial" panose="020B0604020202020204" pitchFamily="34" charset="0"/>
              <a:sym typeface="Montserrat"/>
            </a:endParaRPr>
          </a:p>
          <a:p>
            <a:endParaRPr lang="pt-BR" sz="800" b="1" dirty="0"/>
          </a:p>
          <a:p>
            <a:r>
              <a:rPr lang="pt-BR" b="1" dirty="0"/>
              <a:t>Prejulgado nº 25:</a:t>
            </a:r>
            <a:endParaRPr lang="pt-BR" dirty="0"/>
          </a:p>
          <a:p>
            <a:pPr algn="just"/>
            <a:r>
              <a:rPr lang="pt-BR" dirty="0"/>
              <a:t>Este prejulgado do TCE-PR estabelece diretrizes sobre a criação de funções gratificadas, destacando que elas devem ser instituídas por lei, com definição clara de suas atribuições, quantitativos, remunerações e requisitos de investidura.</a:t>
            </a:r>
          </a:p>
          <a:p>
            <a:endParaRPr lang="pt-BR" sz="800" b="1" dirty="0"/>
          </a:p>
          <a:p>
            <a:r>
              <a:rPr lang="pt-BR" b="1" dirty="0"/>
              <a:t>Jurisprudência do TCE-PR:</a:t>
            </a:r>
          </a:p>
          <a:p>
            <a:pPr algn="just"/>
            <a:r>
              <a:rPr lang="pt-BR" b="1" dirty="0"/>
              <a:t>Acórdão nº 3406/17: </a:t>
            </a:r>
            <a:r>
              <a:rPr lang="pt-BR" sz="1400" dirty="0"/>
              <a:t>Este acórdão do Tribunal Pleno do TCE-PR, relator conselheiro Fabio de Souza Camargo, estabeleceu que a função gratificada não pode ser utilizada para justificar a "dobra de jornada" de servidores que já ocupam dois cargos efetivos de 20 horas semanais,  </a:t>
            </a:r>
            <a:r>
              <a:rPr lang="pt-BR" sz="1400" u="sng" dirty="0">
                <a:hlinkClick r:id="rId4"/>
              </a:rPr>
              <a:t>informa o TCE-PR</a:t>
            </a:r>
            <a:r>
              <a:rPr lang="pt-BR" sz="1400" dirty="0"/>
              <a:t>. </a:t>
            </a:r>
          </a:p>
          <a:p>
            <a:pPr algn="just"/>
            <a:r>
              <a:rPr lang="pt-BR" b="1" dirty="0"/>
              <a:t>Acórdão nº 100/2022: </a:t>
            </a:r>
            <a:r>
              <a:rPr lang="pt-BR" sz="1400" dirty="0"/>
              <a:t>Este acórdão do Tribunal Pleno do TCE-PR trata da concessão de gratificação em razão do exercício de função pública a servidores ocupantes de cargo efetivo, estabelecendo que a designação de servidor efetivo para o exercício de função gratificada, já instituída em legislação anterior à calamidade pública, não é vedada pelo art., </a:t>
            </a:r>
            <a:r>
              <a:rPr lang="pt-BR" sz="1400" dirty="0">
                <a:hlinkClick r:id="rId5"/>
              </a:rPr>
              <a:t>segundo o TCE-PR</a:t>
            </a:r>
            <a:r>
              <a:rPr lang="pt-BR" sz="1400" dirty="0"/>
              <a:t>. </a:t>
            </a:r>
          </a:p>
          <a:p>
            <a:pPr algn="just"/>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3364253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5C8939B-860A-1035-B356-0AC95F5500A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9BA7E51-2B5D-F50A-EF3F-00B245E7FA2C}"/>
              </a:ext>
            </a:extLst>
          </p:cNvPr>
          <p:cNvPicPr preferRelativeResize="0"/>
          <p:nvPr/>
        </p:nvPicPr>
        <p:blipFill>
          <a:blip r:embed="rId3"/>
          <a:stretch>
            <a:fillRect/>
          </a:stretch>
        </p:blipFill>
        <p:spPr>
          <a:xfrm>
            <a:off x="13" y="0"/>
            <a:ext cx="12191987" cy="6858000"/>
          </a:xfrm>
          <a:prstGeom prst="rect">
            <a:avLst/>
          </a:prstGeom>
          <a:noFill/>
          <a:ln>
            <a:noFill/>
          </a:ln>
        </p:spPr>
      </p:pic>
      <p:sp>
        <p:nvSpPr>
          <p:cNvPr id="3" name="CaixaDeTexto 2">
            <a:extLst>
              <a:ext uri="{FF2B5EF4-FFF2-40B4-BE49-F238E27FC236}">
                <a16:creationId xmlns:a16="http://schemas.microsoft.com/office/drawing/2014/main" id="{4AF88209-F0BD-7B4D-9462-B9108D3B0905}"/>
              </a:ext>
            </a:extLst>
          </p:cNvPr>
          <p:cNvSpPr txBox="1"/>
          <p:nvPr/>
        </p:nvSpPr>
        <p:spPr>
          <a:xfrm>
            <a:off x="235670" y="123485"/>
            <a:ext cx="11651530" cy="8433078"/>
          </a:xfrm>
          <a:prstGeom prst="rect">
            <a:avLst/>
          </a:prstGeom>
          <a:noFill/>
        </p:spPr>
        <p:txBody>
          <a:bodyPr wrap="square">
            <a:spAutoFit/>
          </a:bodyPr>
          <a:lstStyle/>
          <a:p>
            <a:pPr algn="ctr"/>
            <a:r>
              <a:rPr lang="pt-BR" sz="28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b="1" dirty="0">
                <a:solidFill>
                  <a:schemeClr val="accent2"/>
                </a:solidFill>
                <a:latin typeface="Arial" panose="020B0604020202020204" pitchFamily="34" charset="0"/>
                <a:ea typeface="Montserrat"/>
                <a:cs typeface="Arial" panose="020B0604020202020204" pitchFamily="34" charset="0"/>
                <a:sym typeface="Montserrat"/>
              </a:rPr>
              <a:t>3. TIDE -  Tempo Integral e Dedicação Exclusiva:</a:t>
            </a:r>
          </a:p>
          <a:p>
            <a:endParaRPr lang="pt-BR" sz="800" b="1" dirty="0">
              <a:solidFill>
                <a:schemeClr val="accent2"/>
              </a:solidFill>
              <a:latin typeface="Arial" panose="020B0604020202020204" pitchFamily="34" charset="0"/>
              <a:ea typeface="Montserrat"/>
              <a:cs typeface="Arial" panose="020B0604020202020204" pitchFamily="34" charset="0"/>
              <a:sym typeface="Montserrat"/>
            </a:endParaRPr>
          </a:p>
          <a:p>
            <a:r>
              <a:rPr lang="pt-BR" b="1" dirty="0"/>
              <a:t>Entendendo o TIDE e as decisões do TCE-PR:</a:t>
            </a:r>
          </a:p>
          <a:p>
            <a:endParaRPr lang="pt-BR" b="1" dirty="0"/>
          </a:p>
          <a:p>
            <a:r>
              <a:rPr lang="pt-BR" b="1" dirty="0"/>
              <a:t>TIDE: </a:t>
            </a:r>
            <a:r>
              <a:rPr lang="pt-BR" dirty="0"/>
              <a:t>A TIDE é uma gratificação paga a professores e técnicos que trabalham em regime de tempo integral e dedicação exclusiva, com o objetivo de remunerar o trabalho adicional em pesquisa, ensino e extensão.</a:t>
            </a:r>
          </a:p>
          <a:p>
            <a:endParaRPr lang="pt-BR" sz="800" dirty="0"/>
          </a:p>
          <a:p>
            <a:r>
              <a:rPr lang="pt-BR" b="1" u="sng" dirty="0">
                <a:solidFill>
                  <a:schemeClr val="accent2"/>
                </a:solidFill>
                <a:latin typeface="Arial" panose="020B0604020202020204" pitchFamily="34" charset="0"/>
                <a:ea typeface="Montserrat"/>
                <a:cs typeface="Arial" panose="020B0604020202020204" pitchFamily="34" charset="0"/>
                <a:sym typeface="Montserrat"/>
              </a:rPr>
              <a:t>INFORMAÇÕES/PESQUISAS – TIDE – TCE-PR</a:t>
            </a:r>
          </a:p>
          <a:p>
            <a:endParaRPr lang="pt-BR" sz="800" b="1" u="sng" dirty="0">
              <a:solidFill>
                <a:schemeClr val="accent2"/>
              </a:solidFill>
              <a:latin typeface="Arial" panose="020B0604020202020204" pitchFamily="34" charset="0"/>
              <a:ea typeface="Montserrat"/>
              <a:cs typeface="Arial" panose="020B0604020202020204" pitchFamily="34" charset="0"/>
              <a:sym typeface="Montserrat"/>
            </a:endParaRPr>
          </a:p>
          <a:p>
            <a:pPr algn="just"/>
            <a:r>
              <a:rPr lang="pt-BR" b="1" dirty="0">
                <a:latin typeface="Arial" panose="020B0604020202020204" pitchFamily="34" charset="0"/>
                <a:cs typeface="Arial" panose="020B0604020202020204" pitchFamily="34" charset="0"/>
              </a:rPr>
              <a:t>ACÓRDÃO Nº 3419/17 - Tribunal Pleno </a:t>
            </a:r>
            <a:r>
              <a:rPr lang="pt-BR" dirty="0">
                <a:latin typeface="Arial" panose="020B0604020202020204" pitchFamily="34" charset="0"/>
                <a:cs typeface="Arial" panose="020B0604020202020204" pitchFamily="34" charset="0"/>
              </a:rPr>
              <a:t>- </a:t>
            </a:r>
            <a:r>
              <a:rPr lang="pt-BR" sz="1600" dirty="0"/>
              <a:t>Uniformização de Jurisprudência. Acórdão nº 2847/16, que fixou entendimento segundo o qual “a gratificação pelo regime de Tempo Integral e Dedicação Exclusiva – TIDE percebida pelos professores de Ensino Superior do Estado, prevista no artigo 17 da Lei Estadual n.º 11.713/1997,</a:t>
            </a:r>
            <a:endParaRPr lang="pt-BR" sz="1600" dirty="0">
              <a:latin typeface="Arial" panose="020B0604020202020204" pitchFamily="34" charset="0"/>
              <a:cs typeface="Arial" panose="020B0604020202020204" pitchFamily="34" charset="0"/>
            </a:endParaRPr>
          </a:p>
          <a:p>
            <a:pPr algn="just"/>
            <a:endParaRPr lang="pt-BR" sz="800" b="1" dirty="0">
              <a:latin typeface="Arial" panose="020B0604020202020204" pitchFamily="34" charset="0"/>
              <a:cs typeface="Arial" panose="020B0604020202020204" pitchFamily="34" charset="0"/>
            </a:endParaRPr>
          </a:p>
          <a:p>
            <a:pPr algn="just"/>
            <a:r>
              <a:rPr lang="pt-BR" b="1" dirty="0">
                <a:latin typeface="Arial" panose="020B0604020202020204" pitchFamily="34" charset="0"/>
                <a:cs typeface="Arial" panose="020B0604020202020204" pitchFamily="34" charset="0"/>
              </a:rPr>
              <a:t>ACÓRDÃO Nº 949/20 - Tribunal Pleno – </a:t>
            </a:r>
            <a:r>
              <a:rPr lang="pt-BR" sz="1600" dirty="0"/>
              <a:t>Uniformização de Jurisprudência. Revisão. Lei nº 19.594/18. Carreira do Magistério Público do Ensino Superior do Estado do Paraná. Tempo Integral e Dedicação Exclusiva. </a:t>
            </a:r>
            <a:endParaRPr lang="pt-BR" sz="1600" b="1" dirty="0">
              <a:latin typeface="Arial" panose="020B0604020202020204" pitchFamily="34" charset="0"/>
              <a:cs typeface="Arial" panose="020B0604020202020204" pitchFamily="34" charset="0"/>
            </a:endParaRPr>
          </a:p>
          <a:p>
            <a:pPr algn="just"/>
            <a:endParaRPr lang="pt-BR" sz="800" b="1" dirty="0">
              <a:latin typeface="Arial" panose="020B0604020202020204" pitchFamily="34" charset="0"/>
              <a:cs typeface="Arial" panose="020B0604020202020204" pitchFamily="34" charset="0"/>
            </a:endParaRPr>
          </a:p>
          <a:p>
            <a:pPr algn="just"/>
            <a:r>
              <a:rPr lang="pt-BR" b="1" dirty="0">
                <a:latin typeface="Arial" panose="020B0604020202020204" pitchFamily="34" charset="0"/>
                <a:cs typeface="Arial" panose="020B0604020202020204" pitchFamily="34" charset="0"/>
              </a:rPr>
              <a:t>ACÓRDÃO N.º 2847/16 - Tribunal Pleno - </a:t>
            </a:r>
            <a:r>
              <a:rPr lang="pt-BR" sz="1600" dirty="0"/>
              <a:t>Uniformização de Jurisprudência. Gratificação pelo regime de Tempo Integral e Dedicação Exclusiva – TIDE. Carreira docente do Magistério do Ensino Superior. Lei Estadual n.º 11.713/1997.</a:t>
            </a:r>
          </a:p>
          <a:p>
            <a:pPr algn="just"/>
            <a:endParaRPr lang="pt-BR" sz="800" b="1" u="sng" dirty="0">
              <a:solidFill>
                <a:schemeClr val="accent2"/>
              </a:solidFill>
              <a:latin typeface="Arial" panose="020B0604020202020204" pitchFamily="34" charset="0"/>
              <a:ea typeface="Montserrat"/>
              <a:cs typeface="Arial" panose="020B0604020202020204" pitchFamily="34" charset="0"/>
              <a:sym typeface="Montserrat"/>
            </a:endParaRPr>
          </a:p>
          <a:p>
            <a:r>
              <a:rPr lang="pt-BR" sz="1600" dirty="0">
                <a:effectLst>
                  <a:outerShdw blurRad="38100" dist="38100" dir="2700000" algn="tl">
                    <a:srgbClr val="000000">
                      <a:alpha val="43137"/>
                    </a:srgbClr>
                  </a:outerShdw>
                </a:effectLst>
                <a:latin typeface="Arial" panose="020B0604020202020204" pitchFamily="34" charset="0"/>
                <a:ea typeface="Montserrat"/>
                <a:cs typeface="Arial" panose="020B0604020202020204" pitchFamily="34" charset="0"/>
                <a:sym typeface="Montserrat"/>
              </a:rPr>
              <a:t>https://www1.tce.pr.gov.br/busca/jurisprudencia/acordaos/1413/assunto/uniformizacao-de-jurisprudencia/area/249</a:t>
            </a: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690568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C26EF79-5057-131B-0CEE-367DE770D5A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2567A82-ED7B-6E8E-AC33-130444626925}"/>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FC564641-45CB-E616-1FC8-228ABEE4D36A}"/>
              </a:ext>
            </a:extLst>
          </p:cNvPr>
          <p:cNvSpPr txBox="1"/>
          <p:nvPr/>
        </p:nvSpPr>
        <p:spPr>
          <a:xfrm>
            <a:off x="240373" y="95205"/>
            <a:ext cx="11711240" cy="5832366"/>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2000" b="1" dirty="0">
                <a:solidFill>
                  <a:schemeClr val="accent2"/>
                </a:solidFill>
                <a:latin typeface="Arial" panose="020B0604020202020204" pitchFamily="34" charset="0"/>
                <a:ea typeface="Montserrat"/>
                <a:cs typeface="Arial" panose="020B0604020202020204" pitchFamily="34" charset="0"/>
                <a:sym typeface="Montserrat"/>
              </a:rPr>
              <a:t>4. JORNADA E EXPEDIENTE:</a:t>
            </a: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b="1" dirty="0">
                <a:solidFill>
                  <a:schemeClr val="accent2"/>
                </a:solidFill>
              </a:rPr>
              <a:t>JORNADA:</a:t>
            </a:r>
            <a:r>
              <a:rPr lang="pt-BR" dirty="0">
                <a:solidFill>
                  <a:schemeClr val="accent2"/>
                </a:solidFill>
              </a:rPr>
              <a:t> </a:t>
            </a:r>
            <a:r>
              <a:rPr lang="pt-BR" sz="1600" dirty="0">
                <a:cs typeface="Arial" panose="020B0604020202020204" pitchFamily="34" charset="0"/>
              </a:rPr>
              <a:t>A jornada de trabalho e o expediente dos servidores públicos no Brasil são regulamentados por leis e normas específicas, com a carga horária padrão sendo de 40 horas semanais. No entanto, existem diversas situações que podem gerar jornadas diferenciadas, como </a:t>
            </a:r>
            <a:r>
              <a:rPr lang="pt-BR" sz="1600" b="1" dirty="0">
                <a:cs typeface="Arial" panose="020B0604020202020204" pitchFamily="34" charset="0"/>
              </a:rPr>
              <a:t>regimes especiais</a:t>
            </a:r>
            <a:r>
              <a:rPr lang="pt-BR" sz="1600" dirty="0">
                <a:cs typeface="Arial" panose="020B0604020202020204" pitchFamily="34" charset="0"/>
              </a:rPr>
              <a:t>, </a:t>
            </a:r>
            <a:r>
              <a:rPr lang="pt-BR" sz="1600" b="1" dirty="0">
                <a:cs typeface="Arial" panose="020B0604020202020204" pitchFamily="34" charset="0"/>
              </a:rPr>
              <a:t>plantões</a:t>
            </a:r>
            <a:r>
              <a:rPr lang="pt-BR" sz="1600" dirty="0">
                <a:cs typeface="Arial" panose="020B0604020202020204" pitchFamily="34" charset="0"/>
              </a:rPr>
              <a:t> e </a:t>
            </a:r>
            <a:r>
              <a:rPr lang="pt-BR" sz="1600" b="1" dirty="0">
                <a:cs typeface="Arial" panose="020B0604020202020204" pitchFamily="34" charset="0"/>
              </a:rPr>
              <a:t>turnos ininterruptos</a:t>
            </a:r>
            <a:r>
              <a:rPr lang="pt-BR" sz="1600" dirty="0">
                <a:cs typeface="Arial" panose="020B0604020202020204" pitchFamily="34" charset="0"/>
              </a:rPr>
              <a:t>.</a:t>
            </a:r>
          </a:p>
          <a:p>
            <a:pPr marL="285750" indent="-285750" algn="just">
              <a:buFont typeface="Arial" panose="020B0604020202020204" pitchFamily="34" charset="0"/>
              <a:buChar char="•"/>
            </a:pPr>
            <a:r>
              <a:rPr lang="pt-BR" sz="1600" dirty="0">
                <a:cs typeface="Arial" panose="020B0604020202020204" pitchFamily="34" charset="0"/>
              </a:rPr>
              <a:t>A jornada de trabalho mais comum para servidores públicos é de 40 horas semanais, distribuídas em 8 horas diárias, de segunda a sexta-feira. </a:t>
            </a:r>
          </a:p>
          <a:p>
            <a:pPr fontAlgn="ctr"/>
            <a:r>
              <a:rPr lang="pt-BR" b="1" dirty="0">
                <a:solidFill>
                  <a:schemeClr val="accent2"/>
                </a:solidFill>
              </a:rPr>
              <a:t>Regimes Especiais: </a:t>
            </a:r>
          </a:p>
          <a:p>
            <a:pPr algn="just" fontAlgn="ctr"/>
            <a:r>
              <a:rPr lang="pt-BR" b="1" dirty="0"/>
              <a:t>Reduzida:</a:t>
            </a:r>
            <a:r>
              <a:rPr lang="pt-BR" dirty="0"/>
              <a:t> </a:t>
            </a:r>
            <a:r>
              <a:rPr lang="pt-BR" sz="1600" dirty="0"/>
              <a:t>Em alguns casos, servidores podem ter jornadas de 20 ou 30 horas semanais, dependendo da função e do órgão. </a:t>
            </a:r>
          </a:p>
          <a:p>
            <a:pPr algn="just" fontAlgn="ctr"/>
            <a:r>
              <a:rPr lang="pt-BR" sz="1600" b="1" dirty="0"/>
              <a:t>Plantão (12x36):</a:t>
            </a:r>
            <a:r>
              <a:rPr lang="pt-BR" sz="1600" dirty="0"/>
              <a:t> Em atividades que exigem trabalho em regime de plantão, como em áreas de </a:t>
            </a:r>
            <a:r>
              <a:rPr lang="pt-BR" sz="1600" b="1" dirty="0"/>
              <a:t>saúde </a:t>
            </a:r>
            <a:r>
              <a:rPr lang="pt-BR" sz="1600" dirty="0"/>
              <a:t>e</a:t>
            </a:r>
            <a:r>
              <a:rPr lang="pt-BR" sz="1600" b="1" dirty="0"/>
              <a:t> segurança</a:t>
            </a:r>
            <a:r>
              <a:rPr lang="pt-BR" sz="1600" dirty="0"/>
              <a:t>, a jornada pode ser de 12 horas de trabalho seguidas por 36 horas de descanso. </a:t>
            </a:r>
          </a:p>
          <a:p>
            <a:pPr algn="just"/>
            <a:r>
              <a:rPr lang="pt-BR" sz="1600" b="1" dirty="0"/>
              <a:t>Turnos Ininterruptos:</a:t>
            </a:r>
            <a:r>
              <a:rPr lang="pt-BR" sz="1600" dirty="0"/>
              <a:t> Em atividades que demandam funcionamento contínuo, como em alguns serviços públicos, a jornada pode ser de </a:t>
            </a:r>
            <a:r>
              <a:rPr lang="pt-BR" sz="1600" b="1" dirty="0"/>
              <a:t>6 horas diárias.</a:t>
            </a:r>
          </a:p>
          <a:p>
            <a:pPr algn="just"/>
            <a:endParaRPr lang="pt-BR" sz="800" dirty="0">
              <a:latin typeface="Arial" panose="020B0604020202020204" pitchFamily="34" charset="0"/>
              <a:cs typeface="Arial" panose="020B0604020202020204" pitchFamily="34" charset="0"/>
            </a:endParaRPr>
          </a:p>
          <a:p>
            <a:pPr algn="just"/>
            <a:r>
              <a:rPr lang="pt-BR" sz="1600" b="1" dirty="0">
                <a:solidFill>
                  <a:schemeClr val="accent2"/>
                </a:solidFill>
                <a:latin typeface="Arial" panose="020B0604020202020204" pitchFamily="34" charset="0"/>
                <a:cs typeface="Arial" panose="020B0604020202020204" pitchFamily="34" charset="0"/>
              </a:rPr>
              <a:t>EXPEDIENTE: </a:t>
            </a:r>
            <a:r>
              <a:rPr lang="pt-BR" sz="1600" dirty="0">
                <a:latin typeface="Arial" panose="020B0604020202020204" pitchFamily="34" charset="0"/>
                <a:cs typeface="Arial" panose="020B0604020202020204" pitchFamily="34" charset="0"/>
              </a:rPr>
              <a:t>O expediente se refere aos horários de funcionamento do órgão público, ou seja, os horários em que os servidores estão disponíveis para atendimento ao público e execução das atividades. </a:t>
            </a:r>
          </a:p>
          <a:p>
            <a:pPr algn="just"/>
            <a:endParaRPr lang="pt-BR" sz="800" b="1" u="sng" dirty="0">
              <a:solidFill>
                <a:schemeClr val="accent2"/>
              </a:solidFill>
              <a:latin typeface="Arial" panose="020B0604020202020204" pitchFamily="34" charset="0"/>
              <a:ea typeface="Montserrat"/>
              <a:cs typeface="Arial" panose="020B0604020202020204" pitchFamily="34" charset="0"/>
              <a:sym typeface="Montserrat"/>
            </a:endParaRPr>
          </a:p>
          <a:p>
            <a:pPr algn="just"/>
            <a:r>
              <a:rPr lang="pt-BR" b="1" dirty="0"/>
              <a:t>Horários Flexíveis:</a:t>
            </a:r>
            <a:r>
              <a:rPr lang="pt-BR" dirty="0"/>
              <a:t> Alguns órgãos podem adotar horários flexíveis, permitindo que os servidores ajustem seus horários de entrada e saída dentro de um determinado período, desde que cumpram a carga horária total. </a:t>
            </a:r>
          </a:p>
          <a:p>
            <a:pPr algn="just"/>
            <a:r>
              <a:rPr lang="pt-BR" sz="1500" b="1"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Acórdão n. 458/25 – Tribunal Pleno - </a:t>
            </a:r>
            <a:r>
              <a:rPr lang="pt-BR" sz="1500" i="1"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E</a:t>
            </a:r>
            <a:r>
              <a:rPr lang="pt-BR" sz="1500" i="1" dirty="0"/>
              <a:t>sclarece regras para trabalho e cumprimento de jornada de comissionados.</a:t>
            </a:r>
          </a:p>
          <a:p>
            <a:pPr algn="just"/>
            <a:r>
              <a:rPr lang="pt-BR" sz="1500" b="1" dirty="0"/>
              <a:t>ACÓRDÃO Nº 1261/22 - TRIBUNAL PLENO - </a:t>
            </a:r>
            <a:r>
              <a:rPr lang="pt-BR" sz="1600" dirty="0"/>
              <a:t>Jornada de trabalho de servidores ocupantes de cargo em comissão e designados para funções de confiança.</a:t>
            </a:r>
            <a:endParaRPr lang="pt-BR" sz="1500" b="1" dirty="0">
              <a:solidFill>
                <a:schemeClr val="tx1">
                  <a:lumMod val="95000"/>
                  <a:lumOff val="5000"/>
                </a:schemeClr>
              </a:solidFill>
              <a:ea typeface="Montserrat"/>
              <a:cs typeface="Arial" panose="020B0604020202020204" pitchFamily="34" charset="0"/>
              <a:sym typeface="Montserrat"/>
            </a:endParaRPr>
          </a:p>
        </p:txBody>
      </p:sp>
    </p:spTree>
    <p:extLst>
      <p:ext uri="{BB962C8B-B14F-4D97-AF65-F5344CB8AC3E}">
        <p14:creationId xmlns:p14="http://schemas.microsoft.com/office/powerpoint/2010/main" val="1463699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8357856-A18F-218A-2B2C-BF1870C4276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8E024AD-DE50-6756-3E9D-700E7FBDDA6A}"/>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2796C4AC-A393-60AB-AFC3-CEE58CB2F589}"/>
              </a:ext>
            </a:extLst>
          </p:cNvPr>
          <p:cNvSpPr txBox="1"/>
          <p:nvPr/>
        </p:nvSpPr>
        <p:spPr>
          <a:xfrm>
            <a:off x="499621" y="85778"/>
            <a:ext cx="11208470" cy="9171742"/>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endParaRPr lang="pt-BR" sz="800" b="1" u="sng" dirty="0">
              <a:solidFill>
                <a:schemeClr val="accent2"/>
              </a:solidFill>
              <a:latin typeface="Arial Black" panose="020B0A04020102020204" pitchFamily="34" charset="0"/>
              <a:cs typeface="Arial" panose="020B0604020202020204" pitchFamily="34" charset="0"/>
            </a:endParaRPr>
          </a:p>
          <a:p>
            <a:r>
              <a:rPr lang="pt-BR" sz="2000" b="1" dirty="0">
                <a:solidFill>
                  <a:schemeClr val="accent2"/>
                </a:solidFill>
                <a:ea typeface="Montserrat"/>
                <a:cs typeface="Arial" panose="020B0604020202020204" pitchFamily="34" charset="0"/>
                <a:sym typeface="Montserrat"/>
              </a:rPr>
              <a:t>5. NEPOTISMO:</a:t>
            </a:r>
          </a:p>
          <a:p>
            <a:pPr algn="just"/>
            <a:r>
              <a:rPr lang="pt-BR" sz="1600" dirty="0">
                <a:latin typeface="Arial" panose="020B0604020202020204" pitchFamily="34" charset="0"/>
                <a:cs typeface="Arial" panose="020B0604020202020204" pitchFamily="34" charset="0"/>
              </a:rPr>
              <a:t>O nepotismo, segundo o Tribunal de Contas do Estado do Paraná (TCE-PR), é a prática de nomear </a:t>
            </a:r>
            <a:r>
              <a:rPr lang="pt-BR" sz="1600" b="1" dirty="0">
                <a:latin typeface="Arial" panose="020B0604020202020204" pitchFamily="34" charset="0"/>
                <a:cs typeface="Arial" panose="020B0604020202020204" pitchFamily="34" charset="0"/>
              </a:rPr>
              <a:t>cônjuges</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companheiros</a:t>
            </a:r>
            <a:r>
              <a:rPr lang="pt-BR" sz="1600" dirty="0">
                <a:latin typeface="Arial" panose="020B0604020202020204" pitchFamily="34" charset="0"/>
                <a:cs typeface="Arial" panose="020B0604020202020204" pitchFamily="34" charset="0"/>
              </a:rPr>
              <a:t> ou </a:t>
            </a:r>
            <a:r>
              <a:rPr lang="pt-BR" sz="1600" b="1" dirty="0">
                <a:latin typeface="Arial" panose="020B0604020202020204" pitchFamily="34" charset="0"/>
                <a:cs typeface="Arial" panose="020B0604020202020204" pitchFamily="34" charset="0"/>
              </a:rPr>
              <a:t>parentes</a:t>
            </a:r>
            <a:r>
              <a:rPr lang="pt-BR" sz="1600" dirty="0">
                <a:latin typeface="Arial" panose="020B0604020202020204" pitchFamily="34" charset="0"/>
                <a:cs typeface="Arial" panose="020B0604020202020204" pitchFamily="34" charset="0"/>
              </a:rPr>
              <a:t> em linha reta, colateral ou por afinidade até o </a:t>
            </a:r>
            <a:r>
              <a:rPr lang="pt-BR" sz="1600" u="sng" dirty="0">
                <a:latin typeface="Arial" panose="020B0604020202020204" pitchFamily="34" charset="0"/>
                <a:cs typeface="Arial" panose="020B0604020202020204" pitchFamily="34" charset="0"/>
              </a:rPr>
              <a:t>terceiro grau </a:t>
            </a:r>
            <a:r>
              <a:rPr lang="pt-BR" sz="1600" dirty="0">
                <a:latin typeface="Arial" panose="020B0604020202020204" pitchFamily="34" charset="0"/>
                <a:cs typeface="Arial" panose="020B0604020202020204" pitchFamily="34" charset="0"/>
              </a:rPr>
              <a:t>para cargos de </a:t>
            </a:r>
            <a:r>
              <a:rPr lang="pt-BR" sz="1600" b="1" dirty="0">
                <a:latin typeface="Arial" panose="020B0604020202020204" pitchFamily="34" charset="0"/>
                <a:cs typeface="Arial" panose="020B0604020202020204" pitchFamily="34" charset="0"/>
              </a:rPr>
              <a:t>direção</a:t>
            </a:r>
            <a:r>
              <a:rPr lang="pt-BR" sz="1600" dirty="0">
                <a:latin typeface="Arial" panose="020B0604020202020204" pitchFamily="34" charset="0"/>
                <a:cs typeface="Arial" panose="020B0604020202020204" pitchFamily="34" charset="0"/>
              </a:rPr>
              <a:t>, </a:t>
            </a:r>
            <a:r>
              <a:rPr lang="pt-BR" sz="1600" b="1" dirty="0">
                <a:latin typeface="Arial" panose="020B0604020202020204" pitchFamily="34" charset="0"/>
                <a:cs typeface="Arial" panose="020B0604020202020204" pitchFamily="34" charset="0"/>
              </a:rPr>
              <a:t>chefia</a:t>
            </a:r>
            <a:r>
              <a:rPr lang="pt-BR" sz="1600" dirty="0">
                <a:latin typeface="Arial" panose="020B0604020202020204" pitchFamily="34" charset="0"/>
                <a:cs typeface="Arial" panose="020B0604020202020204" pitchFamily="34" charset="0"/>
              </a:rPr>
              <a:t> ou </a:t>
            </a:r>
            <a:r>
              <a:rPr lang="pt-BR" sz="1600" b="1" dirty="0">
                <a:latin typeface="Arial" panose="020B0604020202020204" pitchFamily="34" charset="0"/>
                <a:cs typeface="Arial" panose="020B0604020202020204" pitchFamily="34" charset="0"/>
              </a:rPr>
              <a:t>assessoramento</a:t>
            </a:r>
            <a:r>
              <a:rPr lang="pt-BR" sz="1600" dirty="0">
                <a:latin typeface="Arial" panose="020B0604020202020204" pitchFamily="34" charset="0"/>
                <a:cs typeface="Arial" panose="020B0604020202020204" pitchFamily="34" charset="0"/>
              </a:rPr>
              <a:t> na administração pública, quando há subordinação entre eles ou influência na nomeação. O TCE-PR baseia suas decisões na </a:t>
            </a:r>
            <a:r>
              <a:rPr lang="pt-BR" sz="1600" dirty="0">
                <a:latin typeface="Arial" panose="020B0604020202020204" pitchFamily="34" charset="0"/>
                <a:cs typeface="Arial" panose="020B0604020202020204" pitchFamily="34" charset="0"/>
                <a:hlinkClick r:id="rId4"/>
              </a:rPr>
              <a:t>Súmula Vinculante nº 13 do STF</a:t>
            </a:r>
            <a:r>
              <a:rPr lang="pt-BR" sz="1600" dirty="0">
                <a:latin typeface="Arial" panose="020B0604020202020204" pitchFamily="34" charset="0"/>
                <a:cs typeface="Arial" panose="020B0604020202020204" pitchFamily="34" charset="0"/>
              </a:rPr>
              <a:t> e em seus próprios prejulgados, como o nº 9. </a:t>
            </a:r>
          </a:p>
          <a:p>
            <a:pPr algn="just"/>
            <a:endParaRPr lang="pt-BR" sz="1600" dirty="0">
              <a:latin typeface="Arial" panose="020B0604020202020204" pitchFamily="34" charset="0"/>
              <a:cs typeface="Arial" panose="020B0604020202020204" pitchFamily="34" charset="0"/>
            </a:endParaRPr>
          </a:p>
          <a:p>
            <a:pPr algn="just"/>
            <a:endParaRPr lang="pt-BR" sz="800" b="1" dirty="0">
              <a:solidFill>
                <a:schemeClr val="accent2"/>
              </a:solidFill>
              <a:ea typeface="Montserrat"/>
              <a:cs typeface="Arial" panose="020B0604020202020204" pitchFamily="34" charset="0"/>
              <a:sym typeface="Montserrat"/>
            </a:endParaRPr>
          </a:p>
          <a:p>
            <a:r>
              <a:rPr lang="pt-BR" b="1" dirty="0"/>
              <a:t>ACÓRDÃO nº 1127/09 – Tribunal Pleno - </a:t>
            </a:r>
            <a:r>
              <a:rPr lang="pt-BR" dirty="0"/>
              <a:t>Tratam os presentes autos de Prejulgado referente aos estudos sobre a extensão e aplicabilidade da </a:t>
            </a:r>
            <a:r>
              <a:rPr lang="pt-BR" b="1" i="1" dirty="0"/>
              <a:t>Súmula Vinculante n° 13, do Supremo Tribunal Federal </a:t>
            </a:r>
            <a:r>
              <a:rPr lang="pt-BR" dirty="0"/>
              <a:t>que versa sobre o </a:t>
            </a:r>
            <a:r>
              <a:rPr lang="pt-BR" b="1" dirty="0"/>
              <a:t>nepotismo.</a:t>
            </a:r>
            <a:endParaRPr lang="pt-BR"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b="1" u="sng" dirty="0"/>
              <a:t>Súmula Vinculante nº 13 do STF: </a:t>
            </a:r>
            <a:r>
              <a:rPr lang="pt-BR" dirty="0"/>
              <a:t>Define o nepotismo como a nomeação de cônjuges, companheiros ou parentes em linha reta, colateral ou por afinidade, em todos os níveis da administração pública.</a:t>
            </a:r>
          </a:p>
          <a:p>
            <a:endParaRPr lang="pt-BR" sz="800" dirty="0"/>
          </a:p>
          <a:p>
            <a:endParaRPr lang="pt-BR" sz="800" dirty="0"/>
          </a:p>
          <a:p>
            <a:r>
              <a:rPr lang="pt-BR" b="1" u="sng" dirty="0"/>
              <a:t>Prejulgado nº 9 do TCE-PR:</a:t>
            </a:r>
            <a:r>
              <a:rPr lang="pt-BR" b="1" dirty="0"/>
              <a:t> </a:t>
            </a:r>
            <a:r>
              <a:rPr lang="pt-BR" dirty="0"/>
              <a:t>Estabelece que para caracterizar o nepotismo, além do parentesco, é necessário que haja subordinação entre os cargos ou influência na nomeação.</a:t>
            </a:r>
          </a:p>
          <a:p>
            <a:endParaRPr lang="pt-BR" sz="800" dirty="0"/>
          </a:p>
          <a:p>
            <a:endParaRPr lang="pt-BR" sz="800" dirty="0"/>
          </a:p>
          <a:p>
            <a:r>
              <a:rPr lang="pt-BR" b="1" dirty="0"/>
              <a:t>Acórdão 748/12: </a:t>
            </a:r>
            <a:r>
              <a:rPr lang="pt-BR" dirty="0"/>
              <a:t>Trata da extensão e aplicabilidade da Súmula Vinculante nº 13 do STF em relação ao nepotismo. </a:t>
            </a:r>
          </a:p>
          <a:p>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r>
              <a:rPr lang="pt-BR" sz="1600" b="1"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SÚMULA VINCULANTE 13 -  STF</a:t>
            </a:r>
            <a:r>
              <a:rPr lang="pt-BR" sz="1600"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 https://jurisprudencia.stf.jus.br/pages/search/seq-sumula761/false</a:t>
            </a:r>
          </a:p>
          <a:p>
            <a:endParaRPr lang="pt-BR" sz="1600" dirty="0">
              <a:solidFill>
                <a:schemeClr val="tx1">
                  <a:lumMod val="95000"/>
                  <a:lumOff val="5000"/>
                </a:schemeClr>
              </a:solidFill>
              <a:latin typeface="Arial" panose="020B06040202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726916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691F609-A5C5-2B5F-C71D-F85CC2FA8E6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FA2C19B-F72B-7A2F-5E91-22F69AABAE18}"/>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0F88BCCF-58A9-BF1C-6F26-19DAA12D46E6}"/>
              </a:ext>
            </a:extLst>
          </p:cNvPr>
          <p:cNvSpPr txBox="1"/>
          <p:nvPr/>
        </p:nvSpPr>
        <p:spPr>
          <a:xfrm>
            <a:off x="307935" y="123485"/>
            <a:ext cx="11576116" cy="9571851"/>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pPr algn="just"/>
            <a:r>
              <a:rPr lang="pt-BR" sz="2000" b="1" dirty="0">
                <a:solidFill>
                  <a:schemeClr val="accent2"/>
                </a:solidFill>
                <a:cs typeface="Arial" panose="020B0604020202020204" pitchFamily="34" charset="0"/>
              </a:rPr>
              <a:t>6. Desvio de função - </a:t>
            </a:r>
            <a:r>
              <a:rPr lang="pt-BR" sz="1600" dirty="0"/>
              <a:t>O desvio de função no serviço público ocorre quando um </a:t>
            </a:r>
            <a:r>
              <a:rPr lang="pt-BR" sz="1600" u="sng" dirty="0"/>
              <a:t>servidor</a:t>
            </a:r>
            <a:r>
              <a:rPr lang="pt-BR" sz="1600" dirty="0"/>
              <a:t> exerce atividades que não são inerentes ao </a:t>
            </a:r>
            <a:r>
              <a:rPr lang="pt-BR" sz="1600" u="sng" dirty="0"/>
              <a:t>cargo para o qual foi nomeado</a:t>
            </a:r>
            <a:r>
              <a:rPr lang="pt-BR" sz="1600" dirty="0"/>
              <a:t>, sem a devida mudança formal na sua posição ou remuneração. Isso significa que ele está desempenhando funções que correspondem a outro cargo, geralmente de nível hierárquico superior, sem receber a remuneração correspondente. </a:t>
            </a:r>
          </a:p>
          <a:p>
            <a:pPr algn="just"/>
            <a:endParaRPr lang="pt-BR" sz="800" b="1" dirty="0">
              <a:solidFill>
                <a:schemeClr val="accent2"/>
              </a:solidFill>
              <a:cs typeface="Arial" panose="020B0604020202020204" pitchFamily="34" charset="0"/>
            </a:endParaRPr>
          </a:p>
          <a:p>
            <a:r>
              <a:rPr lang="pt-BR" b="1" dirty="0"/>
              <a:t>Exercício de atividades diferentes: </a:t>
            </a:r>
            <a:r>
              <a:rPr lang="pt-BR" dirty="0"/>
              <a:t>O servidor público realiza tarefas que não estão previstas nas atribuições do seu cargo.</a:t>
            </a:r>
          </a:p>
          <a:p>
            <a:pPr algn="just"/>
            <a:r>
              <a:rPr lang="pt-BR" b="1" dirty="0"/>
              <a:t>Ausência de mudança formal: </a:t>
            </a:r>
            <a:r>
              <a:rPr lang="pt-BR" dirty="0"/>
              <a:t>Não há alteração na estrutura do cargo do servidor, nem mudança na sua remuneração para refletir as novas funções.</a:t>
            </a:r>
          </a:p>
          <a:p>
            <a:pPr algn="just"/>
            <a:endParaRPr lang="pt-BR" sz="800" dirty="0"/>
          </a:p>
          <a:p>
            <a:pPr algn="just"/>
            <a:r>
              <a:rPr lang="pt-BR" b="1" dirty="0">
                <a:solidFill>
                  <a:schemeClr val="accent2"/>
                </a:solidFill>
              </a:rPr>
              <a:t>Observações importantes:</a:t>
            </a:r>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marL="342900" indent="-342900" algn="just">
              <a:buFont typeface="Arial" panose="020B0604020202020204" pitchFamily="34" charset="0"/>
              <a:buChar char="•"/>
            </a:pPr>
            <a:r>
              <a:rPr lang="pt-BR" dirty="0"/>
              <a:t>O desvio de função não justifica o enquadramento do servidor em outro cargo, conforme jurisprudência do STF. </a:t>
            </a:r>
          </a:p>
          <a:p>
            <a:pPr marL="342900" indent="-342900" algn="just">
              <a:buFont typeface="Arial" panose="020B0604020202020204" pitchFamily="34" charset="0"/>
              <a:buChar char="•"/>
            </a:pPr>
            <a:r>
              <a:rPr lang="pt-BR" dirty="0"/>
              <a:t>A prática do desvio de função pode ser considerada ato de improbidade administrativa, conforme o artigo 11 da Lei nº 8.429/92. </a:t>
            </a:r>
          </a:p>
          <a:p>
            <a:pPr marL="342900" indent="-342900" algn="just">
              <a:buFont typeface="Arial" panose="020B0604020202020204" pitchFamily="34" charset="0"/>
              <a:buChar char="•"/>
            </a:pPr>
            <a:r>
              <a:rPr lang="pt-BR" dirty="0"/>
              <a:t>O desvio de função é uma prática ilegal e prejudicial tanto para o servidor quanto para a administração pública, conforme artigos sobre o tema.</a:t>
            </a:r>
          </a:p>
          <a:p>
            <a:pPr marL="342900" indent="-342900" algn="just">
              <a:buFont typeface="Arial" panose="020B0604020202020204" pitchFamily="34" charset="0"/>
              <a:buChar char="•"/>
            </a:pPr>
            <a:endParaRPr lang="pt-BR" sz="800" dirty="0"/>
          </a:p>
          <a:p>
            <a:pPr algn="just"/>
            <a:r>
              <a:rPr lang="pt-BR" b="1" dirty="0"/>
              <a:t>ACÓRDÃO Nº 3384/23 - Tribunal Pleno - </a:t>
            </a:r>
            <a:r>
              <a:rPr lang="pt-BR" dirty="0"/>
              <a:t>Representação. Desvio de função identificado. Determinação para que a municipalidade regularize o item.</a:t>
            </a:r>
          </a:p>
          <a:p>
            <a:pPr algn="just"/>
            <a:endParaRPr lang="pt-BR" sz="800" dirty="0"/>
          </a:p>
          <a:p>
            <a:r>
              <a:rPr lang="pt-BR" sz="1600" b="1" dirty="0">
                <a:solidFill>
                  <a:schemeClr val="tx1">
                    <a:lumMod val="95000"/>
                    <a:lumOff val="5000"/>
                  </a:schemeClr>
                </a:solidFill>
                <a:latin typeface="Arial" panose="020B0604020202020204" pitchFamily="34" charset="0"/>
                <a:ea typeface="Montserrat"/>
                <a:cs typeface="Arial" panose="020B0604020202020204" pitchFamily="34" charset="0"/>
                <a:sym typeface="Montserrat"/>
              </a:rPr>
              <a:t>ACÓRDÃO N. 446/25 – Tribunal Pleno - </a:t>
            </a:r>
            <a:r>
              <a:rPr lang="pt-BR" dirty="0"/>
              <a:t>Desvio de função de servidores é vedado na administração pública, alerta TCE-PR.</a:t>
            </a:r>
          </a:p>
          <a:p>
            <a:endParaRPr lang="pt-BR" sz="1600" b="1" dirty="0">
              <a:solidFill>
                <a:schemeClr val="tx1">
                  <a:lumMod val="95000"/>
                  <a:lumOff val="5000"/>
                </a:schemeClr>
              </a:solidFill>
              <a:latin typeface="Arial" panose="020B06040202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2559101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D5A326E-9D2C-BF02-14F7-62106672A29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9684DE1-BBE4-56BD-E1C6-5DCFD270577F}"/>
              </a:ext>
            </a:extLst>
          </p:cNvPr>
          <p:cNvPicPr preferRelativeResize="0"/>
          <p:nvPr/>
        </p:nvPicPr>
        <p:blipFill>
          <a:blip r:embed="rId3"/>
          <a:stretch>
            <a:fillRect/>
          </a:stretch>
        </p:blipFill>
        <p:spPr>
          <a:xfrm>
            <a:off x="0" y="0"/>
            <a:ext cx="12191987" cy="6858000"/>
          </a:xfrm>
          <a:prstGeom prst="rect">
            <a:avLst/>
          </a:prstGeom>
          <a:noFill/>
          <a:ln>
            <a:noFill/>
          </a:ln>
        </p:spPr>
      </p:pic>
      <p:sp>
        <p:nvSpPr>
          <p:cNvPr id="3" name="CaixaDeTexto 2">
            <a:extLst>
              <a:ext uri="{FF2B5EF4-FFF2-40B4-BE49-F238E27FC236}">
                <a16:creationId xmlns:a16="http://schemas.microsoft.com/office/drawing/2014/main" id="{CADC0F49-A875-8F54-86A6-E1A518804520}"/>
              </a:ext>
            </a:extLst>
          </p:cNvPr>
          <p:cNvSpPr txBox="1"/>
          <p:nvPr/>
        </p:nvSpPr>
        <p:spPr>
          <a:xfrm>
            <a:off x="377072" y="76351"/>
            <a:ext cx="11576116" cy="9017853"/>
          </a:xfrm>
          <a:prstGeom prst="rect">
            <a:avLst/>
          </a:prstGeom>
          <a:noFill/>
        </p:spPr>
        <p:txBody>
          <a:bodyPr wrap="square">
            <a:spAutoFit/>
          </a:bodyPr>
          <a:lstStyle/>
          <a:p>
            <a:pPr algn="ctr"/>
            <a:r>
              <a:rPr lang="pt-BR" sz="2400" b="1" u="sng" dirty="0">
                <a:solidFill>
                  <a:schemeClr val="accent2"/>
                </a:solidFill>
                <a:latin typeface="Arial Black" panose="020B0A04020102020204" pitchFamily="34" charset="0"/>
                <a:cs typeface="Arial" panose="020B0604020202020204" pitchFamily="34" charset="0"/>
              </a:rPr>
              <a:t>Julgados do TCE de Interesse do Controle Interno</a:t>
            </a:r>
          </a:p>
          <a:p>
            <a:pPr algn="ctr"/>
            <a:endParaRPr lang="pt-BR" sz="800" b="1" u="sng" dirty="0">
              <a:solidFill>
                <a:schemeClr val="accent2"/>
              </a:solidFill>
              <a:latin typeface="Arial Black" panose="020B0A04020102020204" pitchFamily="34" charset="0"/>
              <a:cs typeface="Arial" panose="020B0604020202020204" pitchFamily="34" charset="0"/>
            </a:endParaRPr>
          </a:p>
          <a:p>
            <a:pPr algn="ctr"/>
            <a:endParaRPr lang="pt-BR" sz="800" b="1" u="sng" dirty="0">
              <a:solidFill>
                <a:schemeClr val="accent2"/>
              </a:solidFill>
              <a:latin typeface="Arial Black" panose="020B0A04020102020204" pitchFamily="34" charset="0"/>
              <a:cs typeface="Arial" panose="020B0604020202020204" pitchFamily="34" charset="0"/>
            </a:endParaRPr>
          </a:p>
          <a:p>
            <a:r>
              <a:rPr lang="pt-BR" sz="2000" b="1" dirty="0">
                <a:solidFill>
                  <a:schemeClr val="accent2"/>
                </a:solidFill>
                <a:latin typeface="Arial Black" panose="020B0A04020102020204" pitchFamily="34" charset="0"/>
                <a:cs typeface="Arial" panose="020B0604020202020204" pitchFamily="34" charset="0"/>
              </a:rPr>
              <a:t>7. DIÁRIAS: </a:t>
            </a:r>
          </a:p>
          <a:p>
            <a:endParaRPr lang="pt-BR" sz="800" b="1" dirty="0">
              <a:solidFill>
                <a:schemeClr val="accent2"/>
              </a:solidFill>
              <a:latin typeface="Arial Black" panose="020B0A04020102020204" pitchFamily="34" charset="0"/>
              <a:ea typeface="Montserrat"/>
              <a:cs typeface="Arial" panose="020B0604020202020204" pitchFamily="34" charset="0"/>
              <a:sym typeface="Montserrat"/>
            </a:endParaRPr>
          </a:p>
          <a:p>
            <a:pPr marL="285750" indent="-285750">
              <a:buFont typeface="Wingdings" panose="05000000000000000000" pitchFamily="2" charset="2"/>
              <a:buChar char="q"/>
            </a:pPr>
            <a:r>
              <a:rPr lang="pt-BR" sz="1600" b="1" dirty="0">
                <a:solidFill>
                  <a:schemeClr val="tx1">
                    <a:lumMod val="95000"/>
                    <a:lumOff val="5000"/>
                  </a:schemeClr>
                </a:solidFill>
                <a:ea typeface="Montserrat"/>
                <a:cs typeface="Arial" panose="020B0604020202020204" pitchFamily="34" charset="0"/>
                <a:sym typeface="Montserrat"/>
              </a:rPr>
              <a:t>CONCEITO: </a:t>
            </a:r>
            <a:r>
              <a:rPr lang="pt-BR" sz="1600" dirty="0"/>
              <a:t>No serviço público, diárias são </a:t>
            </a:r>
            <a:r>
              <a:rPr lang="pt-BR" sz="1600" b="1" dirty="0"/>
              <a:t>valores pagos </a:t>
            </a:r>
            <a:r>
              <a:rPr lang="pt-BR" sz="1600" dirty="0"/>
              <a:t>a </a:t>
            </a:r>
            <a:r>
              <a:rPr lang="pt-BR" sz="1600" u="sng" dirty="0"/>
              <a:t>servidores públicos </a:t>
            </a:r>
            <a:r>
              <a:rPr lang="pt-BR" sz="1600" dirty="0"/>
              <a:t>para cobrir </a:t>
            </a:r>
            <a:r>
              <a:rPr lang="pt-BR" sz="1600" b="1" dirty="0"/>
              <a:t>DESPESAS</a:t>
            </a:r>
            <a:r>
              <a:rPr lang="pt-BR" sz="1600" dirty="0"/>
              <a:t> com </a:t>
            </a:r>
            <a:r>
              <a:rPr lang="pt-BR" sz="1600" b="1" u="sng" dirty="0"/>
              <a:t>alimentação</a:t>
            </a:r>
            <a:r>
              <a:rPr lang="pt-BR" sz="1600" dirty="0"/>
              <a:t>, </a:t>
            </a:r>
            <a:r>
              <a:rPr lang="pt-BR" sz="1600" b="1" u="sng" dirty="0"/>
              <a:t>hospedagem</a:t>
            </a:r>
            <a:r>
              <a:rPr lang="pt-BR" sz="1600" dirty="0"/>
              <a:t> e </a:t>
            </a:r>
            <a:r>
              <a:rPr lang="pt-BR" sz="1600" b="1" u="sng" dirty="0"/>
              <a:t>deslocamento</a:t>
            </a:r>
            <a:r>
              <a:rPr lang="pt-BR" sz="1600" dirty="0"/>
              <a:t> quando eles se afastam temporariamente de sua sede de trabalho para realizar tarefas em outros locais, seja dentro ou fora do país, em caráter eventual ou transitório. Essas diárias não fazem parte do salário e têm </a:t>
            </a:r>
            <a:r>
              <a:rPr lang="pt-BR" sz="1600" b="1" u="sng" dirty="0"/>
              <a:t>natureza indenizatória</a:t>
            </a:r>
            <a:r>
              <a:rPr lang="pt-BR" sz="1600" dirty="0"/>
              <a:t>, ou seja, são destinadas a </a:t>
            </a:r>
            <a:r>
              <a:rPr lang="pt-BR" sz="1600" b="1" u="sng" dirty="0"/>
              <a:t>reembolsar os gastos </a:t>
            </a:r>
            <a:r>
              <a:rPr lang="pt-BR" sz="1600" dirty="0"/>
              <a:t>do servidor durante a viagem. </a:t>
            </a:r>
          </a:p>
          <a:p>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marL="285750" indent="-285750" algn="just">
              <a:buFont typeface="Wingdings" panose="05000000000000000000" pitchFamily="2" charset="2"/>
              <a:buChar char="q"/>
            </a:pPr>
            <a:r>
              <a:rPr lang="pt-BR" b="1" dirty="0"/>
              <a:t>Processo de concessão: </a:t>
            </a:r>
            <a:r>
              <a:rPr lang="pt-BR" dirty="0"/>
              <a:t>A concessão de diárias geralmente envolve um processo que inclui a </a:t>
            </a:r>
            <a:r>
              <a:rPr lang="pt-BR" b="1" dirty="0"/>
              <a:t>solicitação pelo servidor</a:t>
            </a:r>
            <a:r>
              <a:rPr lang="pt-BR" dirty="0"/>
              <a:t>, a </a:t>
            </a:r>
            <a:r>
              <a:rPr lang="pt-BR" b="1" dirty="0"/>
              <a:t>autorização</a:t>
            </a:r>
            <a:r>
              <a:rPr lang="pt-BR" dirty="0"/>
              <a:t> pela administração pública e, em muitos casos, a </a:t>
            </a:r>
            <a:r>
              <a:rPr lang="pt-BR" b="1" dirty="0"/>
              <a:t>prestação de contas</a:t>
            </a:r>
            <a:r>
              <a:rPr lang="pt-BR" dirty="0"/>
              <a:t> após a viagem. </a:t>
            </a:r>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endParaRPr lang="pt-BR" sz="8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r>
              <a:rPr lang="pt-BR" b="1" dirty="0"/>
              <a:t>Transparência: </a:t>
            </a:r>
            <a:r>
              <a:rPr lang="pt-BR" dirty="0"/>
              <a:t>O TCE-PR enfatiza a necessidade de </a:t>
            </a:r>
            <a:r>
              <a:rPr lang="pt-BR" b="1" dirty="0"/>
              <a:t>transparência na concessão de diárias</a:t>
            </a:r>
            <a:r>
              <a:rPr lang="pt-BR" dirty="0"/>
              <a:t>, exigindo que as informações sobre os pagamentos sejam detalhadas e justificadas, incluindo o motivo da viagem e o destino. </a:t>
            </a:r>
          </a:p>
          <a:p>
            <a:pPr algn="just"/>
            <a:endParaRPr lang="pt-BR" sz="800" b="1" u="sng" dirty="0">
              <a:solidFill>
                <a:schemeClr val="accent2"/>
              </a:solidFill>
              <a:ea typeface="Montserrat"/>
              <a:cs typeface="Arial" panose="020B0604020202020204" pitchFamily="34" charset="0"/>
              <a:sym typeface="Montserrat"/>
            </a:endParaRPr>
          </a:p>
          <a:p>
            <a:pPr algn="just"/>
            <a:r>
              <a:rPr lang="pt-BR" b="1" dirty="0"/>
              <a:t>Interesse Público: </a:t>
            </a:r>
            <a:r>
              <a:rPr lang="pt-BR" dirty="0"/>
              <a:t>O pagamento de diárias deve estar vinculado ao </a:t>
            </a:r>
            <a:r>
              <a:rPr lang="pt-BR" u="sng" dirty="0"/>
              <a:t>interesse público </a:t>
            </a:r>
            <a:r>
              <a:rPr lang="pt-BR" dirty="0"/>
              <a:t>e à necessidade do deslocamento do servidor. A mera alegação genérica de busca de recursos não é suficiente, sendo necessário </a:t>
            </a:r>
            <a:r>
              <a:rPr lang="pt-BR" u="sng" dirty="0"/>
              <a:t>comprovar a efetiva materialidade do interesse público</a:t>
            </a:r>
            <a:r>
              <a:rPr lang="pt-BR" dirty="0"/>
              <a:t> em cada viagem.</a:t>
            </a:r>
          </a:p>
          <a:p>
            <a:pPr algn="just"/>
            <a:endParaRPr lang="pt-BR" b="1" u="sng" dirty="0">
              <a:solidFill>
                <a:schemeClr val="accent2"/>
              </a:solidFill>
              <a:ea typeface="Montserrat"/>
              <a:cs typeface="Arial" panose="020B0604020202020204" pitchFamily="34" charset="0"/>
              <a:sym typeface="Montserrat"/>
            </a:endParaRPr>
          </a:p>
          <a:p>
            <a:pPr algn="just"/>
            <a:r>
              <a:rPr lang="pt-BR" sz="1600" b="1" dirty="0"/>
              <a:t>ACÓRDÃO Nº 4245/24 - Tribunal Pleno: </a:t>
            </a:r>
            <a:r>
              <a:rPr lang="pt-BR" sz="1600" dirty="0"/>
              <a:t>Denúncia. Municípios de (</a:t>
            </a:r>
            <a:r>
              <a:rPr lang="pt-BR" sz="1600" dirty="0" err="1"/>
              <a:t>xxx</a:t>
            </a:r>
            <a:r>
              <a:rPr lang="pt-BR" sz="1600" dirty="0"/>
              <a:t>), (</a:t>
            </a:r>
            <a:r>
              <a:rPr lang="pt-BR" sz="1600" dirty="0" err="1"/>
              <a:t>xxx</a:t>
            </a:r>
            <a:r>
              <a:rPr lang="pt-BR" sz="1600" dirty="0"/>
              <a:t>), (</a:t>
            </a:r>
            <a:r>
              <a:rPr lang="pt-BR" sz="1600" dirty="0" err="1"/>
              <a:t>xxx</a:t>
            </a:r>
            <a:r>
              <a:rPr lang="pt-BR" sz="1600" dirty="0"/>
              <a:t>)e Câmara Municipal de (</a:t>
            </a:r>
            <a:r>
              <a:rPr lang="pt-BR" sz="1600" dirty="0" err="1"/>
              <a:t>xxx</a:t>
            </a:r>
            <a:r>
              <a:rPr lang="pt-BR" sz="1600" dirty="0"/>
              <a:t>). Falta de transparência na concessão de diárias. Explicitação, no portal de transparência, da integralidade do número do CPF dos servidores beneficiários </a:t>
            </a:r>
            <a:r>
              <a:rPr lang="pt-BR" sz="1600" b="1" i="1" dirty="0"/>
              <a:t>(Lei n.º 13.709, de 14/08/2018, Lei Geral de Proteção de Dados - LGPD). </a:t>
            </a:r>
            <a:r>
              <a:rPr lang="pt-BR" sz="1600" dirty="0"/>
              <a:t>Falta de preenchimento detalhado e justificado do motivo da diária. Ausência de inserção dos cargos dos servidores. Procedência parcial com expedição e determinações e recomendações.</a:t>
            </a:r>
            <a:endParaRPr lang="pt-BR" sz="1600" b="1" u="sng" dirty="0">
              <a:solidFill>
                <a:schemeClr val="accent2"/>
              </a:solidFill>
              <a:latin typeface="Arial Black" panose="020B0A04020102020204" pitchFamily="34" charset="0"/>
              <a:ea typeface="Montserrat"/>
              <a:cs typeface="Arial" panose="020B0604020202020204" pitchFamily="34" charset="0"/>
              <a:sym typeface="Montserrat"/>
            </a:endParaRPr>
          </a:p>
          <a:p>
            <a:pPr algn="just"/>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a:p>
            <a:endParaRPr lang="pt-BR" sz="2400" b="1" u="sng" dirty="0">
              <a:solidFill>
                <a:schemeClr val="accent2"/>
              </a:solidFill>
              <a:latin typeface="Arial Black" panose="020B0A04020102020204" pitchFamily="34" charset="0"/>
              <a:ea typeface="Montserrat"/>
              <a:cs typeface="Arial" panose="020B0604020202020204" pitchFamily="34" charset="0"/>
              <a:sym typeface="Montserrat"/>
            </a:endParaRPr>
          </a:p>
        </p:txBody>
      </p:sp>
    </p:spTree>
    <p:extLst>
      <p:ext uri="{BB962C8B-B14F-4D97-AF65-F5344CB8AC3E}">
        <p14:creationId xmlns:p14="http://schemas.microsoft.com/office/powerpoint/2010/main" val="205413746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1827</TotalTime>
  <Words>6479</Words>
  <Application>Microsoft Office PowerPoint</Application>
  <PresentationFormat>Widescreen</PresentationFormat>
  <Paragraphs>572</Paragraphs>
  <Slides>27</Slides>
  <Notes>27</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27</vt:i4>
      </vt:variant>
    </vt:vector>
  </HeadingPairs>
  <TitlesOfParts>
    <vt:vector size="35" baseType="lpstr">
      <vt:lpstr>Arial</vt:lpstr>
      <vt:lpstr>Arial Black</vt:lpstr>
      <vt:lpstr>Calibri</vt:lpstr>
      <vt:lpstr>Calibri Light</vt:lpstr>
      <vt:lpstr>Google Sans</vt:lpstr>
      <vt:lpstr>Montserrat</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Ourizona</dc:creator>
  <cp:lastModifiedBy>Ourizona</cp:lastModifiedBy>
  <cp:revision>50</cp:revision>
  <dcterms:created xsi:type="dcterms:W3CDTF">2025-08-11T18:47:00Z</dcterms:created>
  <dcterms:modified xsi:type="dcterms:W3CDTF">2025-08-16T06:29:20Z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7B2488BCC4BE4166A195FA3962DAFA35_13</vt:lpwstr>
  </property>
  <property fmtid="{D5CDD505-2E9C-101B-9397-08002B2CF9AE}" pid="3" name="KSOProductBuildVer">
    <vt:lpwstr>1046-12.2.0.21936</vt:lpwstr>
  </property>
</Properties>
</file>